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59" r:id="rId4"/>
    <p:sldId id="260" r:id="rId5"/>
    <p:sldId id="261" r:id="rId6"/>
    <p:sldId id="262" r:id="rId7"/>
    <p:sldId id="263" r:id="rId8"/>
    <p:sldId id="266" r:id="rId9"/>
    <p:sldId id="267" r:id="rId10"/>
    <p:sldId id="264" r:id="rId11"/>
    <p:sldId id="265" r:id="rId12"/>
    <p:sldId id="268" r:id="rId13"/>
    <p:sldId id="272" r:id="rId14"/>
    <p:sldId id="269" r:id="rId15"/>
    <p:sldId id="271"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96269F-AD80-459A-ACB1-4533624681B1}" v="75" dt="2020-03-17T01:56:00.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7" d="100"/>
          <a:sy n="97" d="100"/>
        </p:scale>
        <p:origin x="58"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2E7D41-D817-4296-9769-2F4CACF7D70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5302B06-E68D-4474-B004-22D1698D91ED}">
      <dgm:prSet/>
      <dgm:spPr/>
      <dgm:t>
        <a:bodyPr/>
        <a:lstStyle/>
        <a:p>
          <a:r>
            <a:rPr lang="en-US"/>
            <a:t>Collection of Raw Data</a:t>
          </a:r>
        </a:p>
      </dgm:t>
    </dgm:pt>
    <dgm:pt modelId="{6F98203E-A979-451A-8F71-5C1A40961504}" type="parTrans" cxnId="{46A25404-168C-4299-BA28-68418A96FE0C}">
      <dgm:prSet/>
      <dgm:spPr/>
      <dgm:t>
        <a:bodyPr/>
        <a:lstStyle/>
        <a:p>
          <a:endParaRPr lang="en-US"/>
        </a:p>
      </dgm:t>
    </dgm:pt>
    <dgm:pt modelId="{C58AC360-A0B6-4305-B9B8-1AFD967E2327}" type="sibTrans" cxnId="{46A25404-168C-4299-BA28-68418A96FE0C}">
      <dgm:prSet/>
      <dgm:spPr/>
      <dgm:t>
        <a:bodyPr/>
        <a:lstStyle/>
        <a:p>
          <a:endParaRPr lang="en-US"/>
        </a:p>
      </dgm:t>
    </dgm:pt>
    <dgm:pt modelId="{FD4DF975-4929-420A-98EA-ED1F4361A9D5}">
      <dgm:prSet/>
      <dgm:spPr/>
      <dgm:t>
        <a:bodyPr/>
        <a:lstStyle/>
        <a:p>
          <a:r>
            <a:rPr lang="en-US"/>
            <a:t>Data Acquisition and Pre- Processing</a:t>
          </a:r>
        </a:p>
      </dgm:t>
    </dgm:pt>
    <dgm:pt modelId="{A3C131DC-612C-4FB6-BAA9-C7B3C130B2EB}" type="parTrans" cxnId="{5CE10478-E9EB-445C-A231-66B785953689}">
      <dgm:prSet/>
      <dgm:spPr/>
      <dgm:t>
        <a:bodyPr/>
        <a:lstStyle/>
        <a:p>
          <a:endParaRPr lang="en-US"/>
        </a:p>
      </dgm:t>
    </dgm:pt>
    <dgm:pt modelId="{BD03F29E-1B2B-4404-B158-0CC967F59DD5}" type="sibTrans" cxnId="{5CE10478-E9EB-445C-A231-66B785953689}">
      <dgm:prSet/>
      <dgm:spPr/>
      <dgm:t>
        <a:bodyPr/>
        <a:lstStyle/>
        <a:p>
          <a:endParaRPr lang="en-US"/>
        </a:p>
      </dgm:t>
    </dgm:pt>
    <dgm:pt modelId="{419C80AF-C171-4E7B-A3B8-97A43E051E77}">
      <dgm:prSet/>
      <dgm:spPr/>
      <dgm:t>
        <a:bodyPr/>
        <a:lstStyle/>
        <a:p>
          <a:r>
            <a:rPr lang="en-US"/>
            <a:t>Dataset formation and final dataframe creation</a:t>
          </a:r>
        </a:p>
      </dgm:t>
    </dgm:pt>
    <dgm:pt modelId="{5245F36B-2344-43B3-828A-A9AAF3CF1FDF}" type="parTrans" cxnId="{D6313776-437C-4BE3-9950-E21D4B17CD29}">
      <dgm:prSet/>
      <dgm:spPr/>
      <dgm:t>
        <a:bodyPr/>
        <a:lstStyle/>
        <a:p>
          <a:endParaRPr lang="en-US"/>
        </a:p>
      </dgm:t>
    </dgm:pt>
    <dgm:pt modelId="{42D3A505-A3D7-456F-9D2F-DA5A31036164}" type="sibTrans" cxnId="{D6313776-437C-4BE3-9950-E21D4B17CD29}">
      <dgm:prSet/>
      <dgm:spPr/>
      <dgm:t>
        <a:bodyPr/>
        <a:lstStyle/>
        <a:p>
          <a:endParaRPr lang="en-US"/>
        </a:p>
      </dgm:t>
    </dgm:pt>
    <dgm:pt modelId="{490B7A9A-C304-4309-A629-7007D6EB82E5}">
      <dgm:prSet/>
      <dgm:spPr/>
      <dgm:t>
        <a:bodyPr/>
        <a:lstStyle/>
        <a:p>
          <a:r>
            <a:rPr lang="en-US"/>
            <a:t>Exploratory Data Analysis</a:t>
          </a:r>
        </a:p>
      </dgm:t>
    </dgm:pt>
    <dgm:pt modelId="{F1D0A5A2-B65A-47CE-9E2A-C545B9D25E0A}" type="parTrans" cxnId="{39094E14-10F3-4E9F-BDC9-507DA7C7EF6D}">
      <dgm:prSet/>
      <dgm:spPr/>
      <dgm:t>
        <a:bodyPr/>
        <a:lstStyle/>
        <a:p>
          <a:endParaRPr lang="en-US"/>
        </a:p>
      </dgm:t>
    </dgm:pt>
    <dgm:pt modelId="{8425C3CE-6F5A-4C6D-9A3E-D74E5CFE0B37}" type="sibTrans" cxnId="{39094E14-10F3-4E9F-BDC9-507DA7C7EF6D}">
      <dgm:prSet/>
      <dgm:spPr/>
      <dgm:t>
        <a:bodyPr/>
        <a:lstStyle/>
        <a:p>
          <a:endParaRPr lang="en-US"/>
        </a:p>
      </dgm:t>
    </dgm:pt>
    <dgm:pt modelId="{6AACF774-957F-4997-A406-5E50DD482516}">
      <dgm:prSet/>
      <dgm:spPr/>
      <dgm:t>
        <a:bodyPr/>
        <a:lstStyle/>
        <a:p>
          <a:r>
            <a:rPr lang="en-US"/>
            <a:t>Visualization of Attributes</a:t>
          </a:r>
        </a:p>
      </dgm:t>
    </dgm:pt>
    <dgm:pt modelId="{42B08582-2329-427F-BD16-61598A7874FD}" type="parTrans" cxnId="{7251E489-6620-41C2-944B-9A5B03985CF9}">
      <dgm:prSet/>
      <dgm:spPr/>
      <dgm:t>
        <a:bodyPr/>
        <a:lstStyle/>
        <a:p>
          <a:endParaRPr lang="en-US"/>
        </a:p>
      </dgm:t>
    </dgm:pt>
    <dgm:pt modelId="{63179620-E566-49D4-90B6-52D83D74CB1D}" type="sibTrans" cxnId="{7251E489-6620-41C2-944B-9A5B03985CF9}">
      <dgm:prSet/>
      <dgm:spPr/>
      <dgm:t>
        <a:bodyPr/>
        <a:lstStyle/>
        <a:p>
          <a:endParaRPr lang="en-US"/>
        </a:p>
      </dgm:t>
    </dgm:pt>
    <dgm:pt modelId="{99199D0E-47E0-429D-8FB1-EA163E0BE02B}">
      <dgm:prSet/>
      <dgm:spPr/>
      <dgm:t>
        <a:bodyPr/>
        <a:lstStyle/>
        <a:p>
          <a:r>
            <a:rPr lang="en-US"/>
            <a:t>Modelling</a:t>
          </a:r>
        </a:p>
      </dgm:t>
    </dgm:pt>
    <dgm:pt modelId="{63425A26-F57F-4EED-8F88-1D5954580C4E}" type="parTrans" cxnId="{D78254ED-07E4-4800-9712-B590B0FFF8C7}">
      <dgm:prSet/>
      <dgm:spPr/>
      <dgm:t>
        <a:bodyPr/>
        <a:lstStyle/>
        <a:p>
          <a:endParaRPr lang="en-US"/>
        </a:p>
      </dgm:t>
    </dgm:pt>
    <dgm:pt modelId="{556FAE86-EBEB-4709-B83B-1E69C3419C89}" type="sibTrans" cxnId="{D78254ED-07E4-4800-9712-B590B0FFF8C7}">
      <dgm:prSet/>
      <dgm:spPr/>
      <dgm:t>
        <a:bodyPr/>
        <a:lstStyle/>
        <a:p>
          <a:endParaRPr lang="en-US"/>
        </a:p>
      </dgm:t>
    </dgm:pt>
    <dgm:pt modelId="{0BEF7DE0-71DA-41E7-A08B-0F282BDDCCE3}">
      <dgm:prSet/>
      <dgm:spPr/>
      <dgm:t>
        <a:bodyPr/>
        <a:lstStyle/>
        <a:p>
          <a:r>
            <a:rPr lang="en-US"/>
            <a:t>Time Series Analysis</a:t>
          </a:r>
        </a:p>
      </dgm:t>
    </dgm:pt>
    <dgm:pt modelId="{536373E4-EB17-4EE8-9DFC-A5528966BB2A}" type="parTrans" cxnId="{ADEB5DD0-91EC-4C76-AC2A-AC829A3E31CE}">
      <dgm:prSet/>
      <dgm:spPr/>
      <dgm:t>
        <a:bodyPr/>
        <a:lstStyle/>
        <a:p>
          <a:endParaRPr lang="en-US"/>
        </a:p>
      </dgm:t>
    </dgm:pt>
    <dgm:pt modelId="{186C6494-AC43-4C56-BE51-BC1001820F09}" type="sibTrans" cxnId="{ADEB5DD0-91EC-4C76-AC2A-AC829A3E31CE}">
      <dgm:prSet/>
      <dgm:spPr/>
      <dgm:t>
        <a:bodyPr/>
        <a:lstStyle/>
        <a:p>
          <a:endParaRPr lang="en-US"/>
        </a:p>
      </dgm:t>
    </dgm:pt>
    <dgm:pt modelId="{AA874979-0446-4B94-A3C9-2AE05EF79575}" type="pres">
      <dgm:prSet presAssocID="{8E2E7D41-D817-4296-9769-2F4CACF7D709}" presName="root" presStyleCnt="0">
        <dgm:presLayoutVars>
          <dgm:dir/>
          <dgm:resizeHandles val="exact"/>
        </dgm:presLayoutVars>
      </dgm:prSet>
      <dgm:spPr/>
    </dgm:pt>
    <dgm:pt modelId="{F46D58B6-E9B2-4B7C-B530-37A584179C69}" type="pres">
      <dgm:prSet presAssocID="{65302B06-E68D-4474-B004-22D1698D91ED}" presName="compNode" presStyleCnt="0"/>
      <dgm:spPr/>
    </dgm:pt>
    <dgm:pt modelId="{9A719433-1DDE-4661-80FE-45BA7D5C4760}" type="pres">
      <dgm:prSet presAssocID="{65302B06-E68D-4474-B004-22D1698D91E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D5A831D-99D0-4423-82B0-6AC4F6D23F22}" type="pres">
      <dgm:prSet presAssocID="{65302B06-E68D-4474-B004-22D1698D91ED}" presName="spaceRect" presStyleCnt="0"/>
      <dgm:spPr/>
    </dgm:pt>
    <dgm:pt modelId="{BD94A684-CDA7-4C28-B2D5-276CD6EC9EF8}" type="pres">
      <dgm:prSet presAssocID="{65302B06-E68D-4474-B004-22D1698D91ED}" presName="textRect" presStyleLbl="revTx" presStyleIdx="0" presStyleCnt="7">
        <dgm:presLayoutVars>
          <dgm:chMax val="1"/>
          <dgm:chPref val="1"/>
        </dgm:presLayoutVars>
      </dgm:prSet>
      <dgm:spPr/>
    </dgm:pt>
    <dgm:pt modelId="{CAD299F2-63C2-4811-BE7B-29BC84129AD2}" type="pres">
      <dgm:prSet presAssocID="{C58AC360-A0B6-4305-B9B8-1AFD967E2327}" presName="sibTrans" presStyleCnt="0"/>
      <dgm:spPr/>
    </dgm:pt>
    <dgm:pt modelId="{6DC70B15-D6B8-47D6-9699-429D1675F51F}" type="pres">
      <dgm:prSet presAssocID="{FD4DF975-4929-420A-98EA-ED1F4361A9D5}" presName="compNode" presStyleCnt="0"/>
      <dgm:spPr/>
    </dgm:pt>
    <dgm:pt modelId="{460D3595-B02D-4ECB-B410-E94E08DE3681}" type="pres">
      <dgm:prSet presAssocID="{FD4DF975-4929-420A-98EA-ED1F4361A9D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
        </a:ext>
      </dgm:extLst>
    </dgm:pt>
    <dgm:pt modelId="{A8483232-B020-4569-A6A7-C53A21FDB7BD}" type="pres">
      <dgm:prSet presAssocID="{FD4DF975-4929-420A-98EA-ED1F4361A9D5}" presName="spaceRect" presStyleCnt="0"/>
      <dgm:spPr/>
    </dgm:pt>
    <dgm:pt modelId="{EDA7704F-76AC-484A-8EA1-E823005D8A31}" type="pres">
      <dgm:prSet presAssocID="{FD4DF975-4929-420A-98EA-ED1F4361A9D5}" presName="textRect" presStyleLbl="revTx" presStyleIdx="1" presStyleCnt="7">
        <dgm:presLayoutVars>
          <dgm:chMax val="1"/>
          <dgm:chPref val="1"/>
        </dgm:presLayoutVars>
      </dgm:prSet>
      <dgm:spPr/>
    </dgm:pt>
    <dgm:pt modelId="{24693F91-24C5-4386-A0B1-9B0D2EAE1FC3}" type="pres">
      <dgm:prSet presAssocID="{BD03F29E-1B2B-4404-B158-0CC967F59DD5}" presName="sibTrans" presStyleCnt="0"/>
      <dgm:spPr/>
    </dgm:pt>
    <dgm:pt modelId="{81FE6B70-E403-4A62-AAB5-3E219A531C82}" type="pres">
      <dgm:prSet presAssocID="{419C80AF-C171-4E7B-A3B8-97A43E051E77}" presName="compNode" presStyleCnt="0"/>
      <dgm:spPr/>
    </dgm:pt>
    <dgm:pt modelId="{EA577151-A6E1-4A25-B477-0AD1873FFC9C}" type="pres">
      <dgm:prSet presAssocID="{419C80AF-C171-4E7B-A3B8-97A43E051E7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FAC14984-FE81-4F5D-A4A3-A578B6A9B87A}" type="pres">
      <dgm:prSet presAssocID="{419C80AF-C171-4E7B-A3B8-97A43E051E77}" presName="spaceRect" presStyleCnt="0"/>
      <dgm:spPr/>
    </dgm:pt>
    <dgm:pt modelId="{3E358321-1B2F-4C81-9A35-558B63B9A716}" type="pres">
      <dgm:prSet presAssocID="{419C80AF-C171-4E7B-A3B8-97A43E051E77}" presName="textRect" presStyleLbl="revTx" presStyleIdx="2" presStyleCnt="7">
        <dgm:presLayoutVars>
          <dgm:chMax val="1"/>
          <dgm:chPref val="1"/>
        </dgm:presLayoutVars>
      </dgm:prSet>
      <dgm:spPr/>
    </dgm:pt>
    <dgm:pt modelId="{A52D5EA1-5EC0-4336-A674-7998FB9054AD}" type="pres">
      <dgm:prSet presAssocID="{42D3A505-A3D7-456F-9D2F-DA5A31036164}" presName="sibTrans" presStyleCnt="0"/>
      <dgm:spPr/>
    </dgm:pt>
    <dgm:pt modelId="{E4C1AB87-324E-4CBC-B608-57A854161FBB}" type="pres">
      <dgm:prSet presAssocID="{490B7A9A-C304-4309-A629-7007D6EB82E5}" presName="compNode" presStyleCnt="0"/>
      <dgm:spPr/>
    </dgm:pt>
    <dgm:pt modelId="{193D3990-D818-4551-83B4-79582DD0B76D}" type="pres">
      <dgm:prSet presAssocID="{490B7A9A-C304-4309-A629-7007D6EB82E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unnel Chart"/>
        </a:ext>
      </dgm:extLst>
    </dgm:pt>
    <dgm:pt modelId="{97C566D3-3BB9-4263-AF49-507CFE919E3C}" type="pres">
      <dgm:prSet presAssocID="{490B7A9A-C304-4309-A629-7007D6EB82E5}" presName="spaceRect" presStyleCnt="0"/>
      <dgm:spPr/>
    </dgm:pt>
    <dgm:pt modelId="{B85C91E2-8470-4C1F-9A1E-EC02497F610F}" type="pres">
      <dgm:prSet presAssocID="{490B7A9A-C304-4309-A629-7007D6EB82E5}" presName="textRect" presStyleLbl="revTx" presStyleIdx="3" presStyleCnt="7">
        <dgm:presLayoutVars>
          <dgm:chMax val="1"/>
          <dgm:chPref val="1"/>
        </dgm:presLayoutVars>
      </dgm:prSet>
      <dgm:spPr/>
    </dgm:pt>
    <dgm:pt modelId="{FFF6955F-7DAD-4FFD-95EF-F8EAE15B2931}" type="pres">
      <dgm:prSet presAssocID="{8425C3CE-6F5A-4C6D-9A3E-D74E5CFE0B37}" presName="sibTrans" presStyleCnt="0"/>
      <dgm:spPr/>
    </dgm:pt>
    <dgm:pt modelId="{E7CB1D85-83C0-47EB-A0E1-101A4984DB01}" type="pres">
      <dgm:prSet presAssocID="{6AACF774-957F-4997-A406-5E50DD482516}" presName="compNode" presStyleCnt="0"/>
      <dgm:spPr/>
    </dgm:pt>
    <dgm:pt modelId="{CDC328C9-241F-4B81-81CE-8C3E7886032C}" type="pres">
      <dgm:prSet presAssocID="{6AACF774-957F-4997-A406-5E50DD48251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le HTML"/>
        </a:ext>
      </dgm:extLst>
    </dgm:pt>
    <dgm:pt modelId="{BB2D574C-BBE6-4E51-B312-E5082F0D3359}" type="pres">
      <dgm:prSet presAssocID="{6AACF774-957F-4997-A406-5E50DD482516}" presName="spaceRect" presStyleCnt="0"/>
      <dgm:spPr/>
    </dgm:pt>
    <dgm:pt modelId="{03330646-59E2-4856-B8A1-ECE2FCBB33B4}" type="pres">
      <dgm:prSet presAssocID="{6AACF774-957F-4997-A406-5E50DD482516}" presName="textRect" presStyleLbl="revTx" presStyleIdx="4" presStyleCnt="7">
        <dgm:presLayoutVars>
          <dgm:chMax val="1"/>
          <dgm:chPref val="1"/>
        </dgm:presLayoutVars>
      </dgm:prSet>
      <dgm:spPr/>
    </dgm:pt>
    <dgm:pt modelId="{A797A293-ADF5-49EE-A711-07BEAADE42B6}" type="pres">
      <dgm:prSet presAssocID="{63179620-E566-49D4-90B6-52D83D74CB1D}" presName="sibTrans" presStyleCnt="0"/>
      <dgm:spPr/>
    </dgm:pt>
    <dgm:pt modelId="{1C35AD3F-C519-43D4-9B5E-BD883F9DFFE9}" type="pres">
      <dgm:prSet presAssocID="{99199D0E-47E0-429D-8FB1-EA163E0BE02B}" presName="compNode" presStyleCnt="0"/>
      <dgm:spPr/>
    </dgm:pt>
    <dgm:pt modelId="{2286EAA6-7060-4877-8056-4A5E303D4D7D}" type="pres">
      <dgm:prSet presAssocID="{99199D0E-47E0-429D-8FB1-EA163E0BE02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esign"/>
        </a:ext>
      </dgm:extLst>
    </dgm:pt>
    <dgm:pt modelId="{C9CA0917-BFF1-43AD-B372-DA8011B8B360}" type="pres">
      <dgm:prSet presAssocID="{99199D0E-47E0-429D-8FB1-EA163E0BE02B}" presName="spaceRect" presStyleCnt="0"/>
      <dgm:spPr/>
    </dgm:pt>
    <dgm:pt modelId="{68B249A8-CC2C-4749-B3BB-C255E6AF8A00}" type="pres">
      <dgm:prSet presAssocID="{99199D0E-47E0-429D-8FB1-EA163E0BE02B}" presName="textRect" presStyleLbl="revTx" presStyleIdx="5" presStyleCnt="7">
        <dgm:presLayoutVars>
          <dgm:chMax val="1"/>
          <dgm:chPref val="1"/>
        </dgm:presLayoutVars>
      </dgm:prSet>
      <dgm:spPr/>
    </dgm:pt>
    <dgm:pt modelId="{32F29424-9483-4467-9B64-0869986F813F}" type="pres">
      <dgm:prSet presAssocID="{556FAE86-EBEB-4709-B83B-1E69C3419C89}" presName="sibTrans" presStyleCnt="0"/>
      <dgm:spPr/>
    </dgm:pt>
    <dgm:pt modelId="{328E50CE-0864-4295-B0CE-2A0849EFD2E0}" type="pres">
      <dgm:prSet presAssocID="{0BEF7DE0-71DA-41E7-A08B-0F282BDDCCE3}" presName="compNode" presStyleCnt="0"/>
      <dgm:spPr/>
    </dgm:pt>
    <dgm:pt modelId="{10238B97-906A-4803-AF28-E3A48011EE5B}" type="pres">
      <dgm:prSet presAssocID="{0BEF7DE0-71DA-41E7-A08B-0F282BDDCCE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art"/>
        </a:ext>
      </dgm:extLst>
    </dgm:pt>
    <dgm:pt modelId="{70CA234B-ADC3-47C1-A0D7-30AFA9B37F64}" type="pres">
      <dgm:prSet presAssocID="{0BEF7DE0-71DA-41E7-A08B-0F282BDDCCE3}" presName="spaceRect" presStyleCnt="0"/>
      <dgm:spPr/>
    </dgm:pt>
    <dgm:pt modelId="{88D4C6FE-E507-4E25-885A-7469657B9ED2}" type="pres">
      <dgm:prSet presAssocID="{0BEF7DE0-71DA-41E7-A08B-0F282BDDCCE3}" presName="textRect" presStyleLbl="revTx" presStyleIdx="6" presStyleCnt="7">
        <dgm:presLayoutVars>
          <dgm:chMax val="1"/>
          <dgm:chPref val="1"/>
        </dgm:presLayoutVars>
      </dgm:prSet>
      <dgm:spPr/>
    </dgm:pt>
  </dgm:ptLst>
  <dgm:cxnLst>
    <dgm:cxn modelId="{46A25404-168C-4299-BA28-68418A96FE0C}" srcId="{8E2E7D41-D817-4296-9769-2F4CACF7D709}" destId="{65302B06-E68D-4474-B004-22D1698D91ED}" srcOrd="0" destOrd="0" parTransId="{6F98203E-A979-451A-8F71-5C1A40961504}" sibTransId="{C58AC360-A0B6-4305-B9B8-1AFD967E2327}"/>
    <dgm:cxn modelId="{6133EA07-1789-41D0-A6B2-D74CE67C554C}" type="presOf" srcId="{6AACF774-957F-4997-A406-5E50DD482516}" destId="{03330646-59E2-4856-B8A1-ECE2FCBB33B4}" srcOrd="0" destOrd="0" presId="urn:microsoft.com/office/officeart/2018/2/layout/IconLabelList"/>
    <dgm:cxn modelId="{E1134D10-4466-44D7-B794-54075210C853}" type="presOf" srcId="{0BEF7DE0-71DA-41E7-A08B-0F282BDDCCE3}" destId="{88D4C6FE-E507-4E25-885A-7469657B9ED2}" srcOrd="0" destOrd="0" presId="urn:microsoft.com/office/officeart/2018/2/layout/IconLabelList"/>
    <dgm:cxn modelId="{39094E14-10F3-4E9F-BDC9-507DA7C7EF6D}" srcId="{8E2E7D41-D817-4296-9769-2F4CACF7D709}" destId="{490B7A9A-C304-4309-A629-7007D6EB82E5}" srcOrd="3" destOrd="0" parTransId="{F1D0A5A2-B65A-47CE-9E2A-C545B9D25E0A}" sibTransId="{8425C3CE-6F5A-4C6D-9A3E-D74E5CFE0B37}"/>
    <dgm:cxn modelId="{16649333-A87B-470F-B3E1-5E6756E53A8D}" type="presOf" srcId="{FD4DF975-4929-420A-98EA-ED1F4361A9D5}" destId="{EDA7704F-76AC-484A-8EA1-E823005D8A31}" srcOrd="0" destOrd="0" presId="urn:microsoft.com/office/officeart/2018/2/layout/IconLabelList"/>
    <dgm:cxn modelId="{3973E25B-223A-4D02-B982-C654B21F240C}" type="presOf" srcId="{99199D0E-47E0-429D-8FB1-EA163E0BE02B}" destId="{68B249A8-CC2C-4749-B3BB-C255E6AF8A00}" srcOrd="0" destOrd="0" presId="urn:microsoft.com/office/officeart/2018/2/layout/IconLabelList"/>
    <dgm:cxn modelId="{B377DA6B-5E26-4213-9768-F9BD76D6472A}" type="presOf" srcId="{65302B06-E68D-4474-B004-22D1698D91ED}" destId="{BD94A684-CDA7-4C28-B2D5-276CD6EC9EF8}" srcOrd="0" destOrd="0" presId="urn:microsoft.com/office/officeart/2018/2/layout/IconLabelList"/>
    <dgm:cxn modelId="{D6313776-437C-4BE3-9950-E21D4B17CD29}" srcId="{8E2E7D41-D817-4296-9769-2F4CACF7D709}" destId="{419C80AF-C171-4E7B-A3B8-97A43E051E77}" srcOrd="2" destOrd="0" parTransId="{5245F36B-2344-43B3-828A-A9AAF3CF1FDF}" sibTransId="{42D3A505-A3D7-456F-9D2F-DA5A31036164}"/>
    <dgm:cxn modelId="{5CE10478-E9EB-445C-A231-66B785953689}" srcId="{8E2E7D41-D817-4296-9769-2F4CACF7D709}" destId="{FD4DF975-4929-420A-98EA-ED1F4361A9D5}" srcOrd="1" destOrd="0" parTransId="{A3C131DC-612C-4FB6-BAA9-C7B3C130B2EB}" sibTransId="{BD03F29E-1B2B-4404-B158-0CC967F59DD5}"/>
    <dgm:cxn modelId="{5A361459-2175-4126-8ED7-2D0A5EB129B9}" type="presOf" srcId="{419C80AF-C171-4E7B-A3B8-97A43E051E77}" destId="{3E358321-1B2F-4C81-9A35-558B63B9A716}" srcOrd="0" destOrd="0" presId="urn:microsoft.com/office/officeart/2018/2/layout/IconLabelList"/>
    <dgm:cxn modelId="{F56E117C-C636-44FD-B9F0-E51BAB37DB44}" type="presOf" srcId="{8E2E7D41-D817-4296-9769-2F4CACF7D709}" destId="{AA874979-0446-4B94-A3C9-2AE05EF79575}" srcOrd="0" destOrd="0" presId="urn:microsoft.com/office/officeart/2018/2/layout/IconLabelList"/>
    <dgm:cxn modelId="{7251E489-6620-41C2-944B-9A5B03985CF9}" srcId="{8E2E7D41-D817-4296-9769-2F4CACF7D709}" destId="{6AACF774-957F-4997-A406-5E50DD482516}" srcOrd="4" destOrd="0" parTransId="{42B08582-2329-427F-BD16-61598A7874FD}" sibTransId="{63179620-E566-49D4-90B6-52D83D74CB1D}"/>
    <dgm:cxn modelId="{456C37C1-B568-4524-9EAE-4C08036A5F8C}" type="presOf" srcId="{490B7A9A-C304-4309-A629-7007D6EB82E5}" destId="{B85C91E2-8470-4C1F-9A1E-EC02497F610F}" srcOrd="0" destOrd="0" presId="urn:microsoft.com/office/officeart/2018/2/layout/IconLabelList"/>
    <dgm:cxn modelId="{ADEB5DD0-91EC-4C76-AC2A-AC829A3E31CE}" srcId="{8E2E7D41-D817-4296-9769-2F4CACF7D709}" destId="{0BEF7DE0-71DA-41E7-A08B-0F282BDDCCE3}" srcOrd="6" destOrd="0" parTransId="{536373E4-EB17-4EE8-9DFC-A5528966BB2A}" sibTransId="{186C6494-AC43-4C56-BE51-BC1001820F09}"/>
    <dgm:cxn modelId="{D78254ED-07E4-4800-9712-B590B0FFF8C7}" srcId="{8E2E7D41-D817-4296-9769-2F4CACF7D709}" destId="{99199D0E-47E0-429D-8FB1-EA163E0BE02B}" srcOrd="5" destOrd="0" parTransId="{63425A26-F57F-4EED-8F88-1D5954580C4E}" sibTransId="{556FAE86-EBEB-4709-B83B-1E69C3419C89}"/>
    <dgm:cxn modelId="{90AD6856-8793-4959-AE07-3F5709957B99}" type="presParOf" srcId="{AA874979-0446-4B94-A3C9-2AE05EF79575}" destId="{F46D58B6-E9B2-4B7C-B530-37A584179C69}" srcOrd="0" destOrd="0" presId="urn:microsoft.com/office/officeart/2018/2/layout/IconLabelList"/>
    <dgm:cxn modelId="{06862C1F-9E32-495C-B913-CC12BE1F052F}" type="presParOf" srcId="{F46D58B6-E9B2-4B7C-B530-37A584179C69}" destId="{9A719433-1DDE-4661-80FE-45BA7D5C4760}" srcOrd="0" destOrd="0" presId="urn:microsoft.com/office/officeart/2018/2/layout/IconLabelList"/>
    <dgm:cxn modelId="{39EA0F5B-AF06-4E67-80D4-ECA6B343B2FE}" type="presParOf" srcId="{F46D58B6-E9B2-4B7C-B530-37A584179C69}" destId="{AD5A831D-99D0-4423-82B0-6AC4F6D23F22}" srcOrd="1" destOrd="0" presId="urn:microsoft.com/office/officeart/2018/2/layout/IconLabelList"/>
    <dgm:cxn modelId="{F74A8FA0-DAD8-4AB2-89D9-4259678EC6F8}" type="presParOf" srcId="{F46D58B6-E9B2-4B7C-B530-37A584179C69}" destId="{BD94A684-CDA7-4C28-B2D5-276CD6EC9EF8}" srcOrd="2" destOrd="0" presId="urn:microsoft.com/office/officeart/2018/2/layout/IconLabelList"/>
    <dgm:cxn modelId="{7A8754BE-CFA4-4D5C-A779-A97C657A3BE9}" type="presParOf" srcId="{AA874979-0446-4B94-A3C9-2AE05EF79575}" destId="{CAD299F2-63C2-4811-BE7B-29BC84129AD2}" srcOrd="1" destOrd="0" presId="urn:microsoft.com/office/officeart/2018/2/layout/IconLabelList"/>
    <dgm:cxn modelId="{3C1DB002-6E88-465D-9E96-C1F6DEA812C2}" type="presParOf" srcId="{AA874979-0446-4B94-A3C9-2AE05EF79575}" destId="{6DC70B15-D6B8-47D6-9699-429D1675F51F}" srcOrd="2" destOrd="0" presId="urn:microsoft.com/office/officeart/2018/2/layout/IconLabelList"/>
    <dgm:cxn modelId="{8F5E6E28-40AF-4574-A7BD-A914F42C8E64}" type="presParOf" srcId="{6DC70B15-D6B8-47D6-9699-429D1675F51F}" destId="{460D3595-B02D-4ECB-B410-E94E08DE3681}" srcOrd="0" destOrd="0" presId="urn:microsoft.com/office/officeart/2018/2/layout/IconLabelList"/>
    <dgm:cxn modelId="{FD43AA07-EA06-43D3-9377-229B6D0E19E5}" type="presParOf" srcId="{6DC70B15-D6B8-47D6-9699-429D1675F51F}" destId="{A8483232-B020-4569-A6A7-C53A21FDB7BD}" srcOrd="1" destOrd="0" presId="urn:microsoft.com/office/officeart/2018/2/layout/IconLabelList"/>
    <dgm:cxn modelId="{DB531A70-A9DA-4F27-AE21-E6E7E66CE58D}" type="presParOf" srcId="{6DC70B15-D6B8-47D6-9699-429D1675F51F}" destId="{EDA7704F-76AC-484A-8EA1-E823005D8A31}" srcOrd="2" destOrd="0" presId="urn:microsoft.com/office/officeart/2018/2/layout/IconLabelList"/>
    <dgm:cxn modelId="{182FB329-E8E6-4BD7-8ABD-7F0537D856B4}" type="presParOf" srcId="{AA874979-0446-4B94-A3C9-2AE05EF79575}" destId="{24693F91-24C5-4386-A0B1-9B0D2EAE1FC3}" srcOrd="3" destOrd="0" presId="urn:microsoft.com/office/officeart/2018/2/layout/IconLabelList"/>
    <dgm:cxn modelId="{8F616335-9CD9-458C-9262-96D665D32677}" type="presParOf" srcId="{AA874979-0446-4B94-A3C9-2AE05EF79575}" destId="{81FE6B70-E403-4A62-AAB5-3E219A531C82}" srcOrd="4" destOrd="0" presId="urn:microsoft.com/office/officeart/2018/2/layout/IconLabelList"/>
    <dgm:cxn modelId="{321A248D-C18A-4064-96D9-88811A826D73}" type="presParOf" srcId="{81FE6B70-E403-4A62-AAB5-3E219A531C82}" destId="{EA577151-A6E1-4A25-B477-0AD1873FFC9C}" srcOrd="0" destOrd="0" presId="urn:microsoft.com/office/officeart/2018/2/layout/IconLabelList"/>
    <dgm:cxn modelId="{7EAC6FC9-7A0C-4E27-B462-C141880B2416}" type="presParOf" srcId="{81FE6B70-E403-4A62-AAB5-3E219A531C82}" destId="{FAC14984-FE81-4F5D-A4A3-A578B6A9B87A}" srcOrd="1" destOrd="0" presId="urn:microsoft.com/office/officeart/2018/2/layout/IconLabelList"/>
    <dgm:cxn modelId="{80D23A6C-A6F7-464D-B2C8-82639A7A1FEC}" type="presParOf" srcId="{81FE6B70-E403-4A62-AAB5-3E219A531C82}" destId="{3E358321-1B2F-4C81-9A35-558B63B9A716}" srcOrd="2" destOrd="0" presId="urn:microsoft.com/office/officeart/2018/2/layout/IconLabelList"/>
    <dgm:cxn modelId="{802B766A-A3BB-4F44-A4D9-3764A05C3CAA}" type="presParOf" srcId="{AA874979-0446-4B94-A3C9-2AE05EF79575}" destId="{A52D5EA1-5EC0-4336-A674-7998FB9054AD}" srcOrd="5" destOrd="0" presId="urn:microsoft.com/office/officeart/2018/2/layout/IconLabelList"/>
    <dgm:cxn modelId="{4576B3F3-B700-406B-9458-E8F23A7411B9}" type="presParOf" srcId="{AA874979-0446-4B94-A3C9-2AE05EF79575}" destId="{E4C1AB87-324E-4CBC-B608-57A854161FBB}" srcOrd="6" destOrd="0" presId="urn:microsoft.com/office/officeart/2018/2/layout/IconLabelList"/>
    <dgm:cxn modelId="{59CA3FAF-6BC9-46BC-B7D1-EF2428E24A79}" type="presParOf" srcId="{E4C1AB87-324E-4CBC-B608-57A854161FBB}" destId="{193D3990-D818-4551-83B4-79582DD0B76D}" srcOrd="0" destOrd="0" presId="urn:microsoft.com/office/officeart/2018/2/layout/IconLabelList"/>
    <dgm:cxn modelId="{A32DE817-2A39-4B43-B79C-21C03E1EE1CA}" type="presParOf" srcId="{E4C1AB87-324E-4CBC-B608-57A854161FBB}" destId="{97C566D3-3BB9-4263-AF49-507CFE919E3C}" srcOrd="1" destOrd="0" presId="urn:microsoft.com/office/officeart/2018/2/layout/IconLabelList"/>
    <dgm:cxn modelId="{0191E9EA-8E1A-4F2A-A8C6-061CB9CC373C}" type="presParOf" srcId="{E4C1AB87-324E-4CBC-B608-57A854161FBB}" destId="{B85C91E2-8470-4C1F-9A1E-EC02497F610F}" srcOrd="2" destOrd="0" presId="urn:microsoft.com/office/officeart/2018/2/layout/IconLabelList"/>
    <dgm:cxn modelId="{D022CAAF-865A-4340-9C5A-2A9108736B73}" type="presParOf" srcId="{AA874979-0446-4B94-A3C9-2AE05EF79575}" destId="{FFF6955F-7DAD-4FFD-95EF-F8EAE15B2931}" srcOrd="7" destOrd="0" presId="urn:microsoft.com/office/officeart/2018/2/layout/IconLabelList"/>
    <dgm:cxn modelId="{459408E2-296A-4D57-8CC4-D947DE5DE291}" type="presParOf" srcId="{AA874979-0446-4B94-A3C9-2AE05EF79575}" destId="{E7CB1D85-83C0-47EB-A0E1-101A4984DB01}" srcOrd="8" destOrd="0" presId="urn:microsoft.com/office/officeart/2018/2/layout/IconLabelList"/>
    <dgm:cxn modelId="{A44554DB-DBA2-4C1D-8491-01703653A308}" type="presParOf" srcId="{E7CB1D85-83C0-47EB-A0E1-101A4984DB01}" destId="{CDC328C9-241F-4B81-81CE-8C3E7886032C}" srcOrd="0" destOrd="0" presId="urn:microsoft.com/office/officeart/2018/2/layout/IconLabelList"/>
    <dgm:cxn modelId="{8E20CF60-0F9E-4732-A159-E515CA1BBB59}" type="presParOf" srcId="{E7CB1D85-83C0-47EB-A0E1-101A4984DB01}" destId="{BB2D574C-BBE6-4E51-B312-E5082F0D3359}" srcOrd="1" destOrd="0" presId="urn:microsoft.com/office/officeart/2018/2/layout/IconLabelList"/>
    <dgm:cxn modelId="{9A127FEB-22A3-4D0B-8328-4DA56706C61D}" type="presParOf" srcId="{E7CB1D85-83C0-47EB-A0E1-101A4984DB01}" destId="{03330646-59E2-4856-B8A1-ECE2FCBB33B4}" srcOrd="2" destOrd="0" presId="urn:microsoft.com/office/officeart/2018/2/layout/IconLabelList"/>
    <dgm:cxn modelId="{68C15C48-ADA0-4CBC-BC81-1B8DB2E42418}" type="presParOf" srcId="{AA874979-0446-4B94-A3C9-2AE05EF79575}" destId="{A797A293-ADF5-49EE-A711-07BEAADE42B6}" srcOrd="9" destOrd="0" presId="urn:microsoft.com/office/officeart/2018/2/layout/IconLabelList"/>
    <dgm:cxn modelId="{CD011B70-1B7F-48C7-B805-746D70421282}" type="presParOf" srcId="{AA874979-0446-4B94-A3C9-2AE05EF79575}" destId="{1C35AD3F-C519-43D4-9B5E-BD883F9DFFE9}" srcOrd="10" destOrd="0" presId="urn:microsoft.com/office/officeart/2018/2/layout/IconLabelList"/>
    <dgm:cxn modelId="{A523417F-E85C-408D-BC5E-CF090B8747F2}" type="presParOf" srcId="{1C35AD3F-C519-43D4-9B5E-BD883F9DFFE9}" destId="{2286EAA6-7060-4877-8056-4A5E303D4D7D}" srcOrd="0" destOrd="0" presId="urn:microsoft.com/office/officeart/2018/2/layout/IconLabelList"/>
    <dgm:cxn modelId="{18130D81-6800-4DE9-BEF4-3DA590839E36}" type="presParOf" srcId="{1C35AD3F-C519-43D4-9B5E-BD883F9DFFE9}" destId="{C9CA0917-BFF1-43AD-B372-DA8011B8B360}" srcOrd="1" destOrd="0" presId="urn:microsoft.com/office/officeart/2018/2/layout/IconLabelList"/>
    <dgm:cxn modelId="{FC42F3EE-6DAA-4310-831D-B885815A0125}" type="presParOf" srcId="{1C35AD3F-C519-43D4-9B5E-BD883F9DFFE9}" destId="{68B249A8-CC2C-4749-B3BB-C255E6AF8A00}" srcOrd="2" destOrd="0" presId="urn:microsoft.com/office/officeart/2018/2/layout/IconLabelList"/>
    <dgm:cxn modelId="{FDA7732F-2084-4377-B5BA-83EC73A8EA84}" type="presParOf" srcId="{AA874979-0446-4B94-A3C9-2AE05EF79575}" destId="{32F29424-9483-4467-9B64-0869986F813F}" srcOrd="11" destOrd="0" presId="urn:microsoft.com/office/officeart/2018/2/layout/IconLabelList"/>
    <dgm:cxn modelId="{7387C832-8090-4A98-8595-E0642936366F}" type="presParOf" srcId="{AA874979-0446-4B94-A3C9-2AE05EF79575}" destId="{328E50CE-0864-4295-B0CE-2A0849EFD2E0}" srcOrd="12" destOrd="0" presId="urn:microsoft.com/office/officeart/2018/2/layout/IconLabelList"/>
    <dgm:cxn modelId="{B5055D2F-C660-4787-B17F-FA8276710090}" type="presParOf" srcId="{328E50CE-0864-4295-B0CE-2A0849EFD2E0}" destId="{10238B97-906A-4803-AF28-E3A48011EE5B}" srcOrd="0" destOrd="0" presId="urn:microsoft.com/office/officeart/2018/2/layout/IconLabelList"/>
    <dgm:cxn modelId="{7926E696-076B-420B-A2F9-266B763E2916}" type="presParOf" srcId="{328E50CE-0864-4295-B0CE-2A0849EFD2E0}" destId="{70CA234B-ADC3-47C1-A0D7-30AFA9B37F64}" srcOrd="1" destOrd="0" presId="urn:microsoft.com/office/officeart/2018/2/layout/IconLabelList"/>
    <dgm:cxn modelId="{06CE9268-94A8-4551-8872-8C8478819370}" type="presParOf" srcId="{328E50CE-0864-4295-B0CE-2A0849EFD2E0}" destId="{88D4C6FE-E507-4E25-885A-7469657B9ED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715B99-EC28-4EA0-B909-EEB97183F59F}"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8A1B013B-500E-4A9B-8BC2-31088506CA0C}">
      <dgm:prSet/>
      <dgm:spPr/>
      <dgm:t>
        <a:bodyPr/>
        <a:lstStyle/>
        <a:p>
          <a:pPr>
            <a:lnSpc>
              <a:spcPct val="100000"/>
            </a:lnSpc>
          </a:pPr>
          <a:r>
            <a:rPr lang="en-US"/>
            <a:t>Single Linear Regression Model</a:t>
          </a:r>
        </a:p>
      </dgm:t>
    </dgm:pt>
    <dgm:pt modelId="{DEA263C2-CF71-4563-900B-702BAE8053DE}" type="parTrans" cxnId="{8EFA6477-0784-4ED0-B66E-B0584BF68EEE}">
      <dgm:prSet/>
      <dgm:spPr/>
      <dgm:t>
        <a:bodyPr/>
        <a:lstStyle/>
        <a:p>
          <a:endParaRPr lang="en-US"/>
        </a:p>
      </dgm:t>
    </dgm:pt>
    <dgm:pt modelId="{3EE9D3E7-8107-496E-8580-2832C6E916AB}" type="sibTrans" cxnId="{8EFA6477-0784-4ED0-B66E-B0584BF68EEE}">
      <dgm:prSet/>
      <dgm:spPr/>
      <dgm:t>
        <a:bodyPr/>
        <a:lstStyle/>
        <a:p>
          <a:endParaRPr lang="en-US"/>
        </a:p>
      </dgm:t>
    </dgm:pt>
    <dgm:pt modelId="{3B9C347A-50D4-44A9-89CA-1A8AD0CB587C}">
      <dgm:prSet/>
      <dgm:spPr/>
      <dgm:t>
        <a:bodyPr/>
        <a:lstStyle/>
        <a:p>
          <a:pPr>
            <a:lnSpc>
              <a:spcPct val="100000"/>
            </a:lnSpc>
          </a:pPr>
          <a:r>
            <a:rPr lang="en-US"/>
            <a:t>Multivariate Linear regression Model</a:t>
          </a:r>
        </a:p>
      </dgm:t>
    </dgm:pt>
    <dgm:pt modelId="{3294C514-6FB8-4FE2-9BB9-1C105CE80ECD}" type="parTrans" cxnId="{C049622C-2E52-4C54-8E0B-006BE0220CD8}">
      <dgm:prSet/>
      <dgm:spPr/>
      <dgm:t>
        <a:bodyPr/>
        <a:lstStyle/>
        <a:p>
          <a:endParaRPr lang="en-US"/>
        </a:p>
      </dgm:t>
    </dgm:pt>
    <dgm:pt modelId="{4C972450-15F4-499D-9F90-3108E3B61FA8}" type="sibTrans" cxnId="{C049622C-2E52-4C54-8E0B-006BE0220CD8}">
      <dgm:prSet/>
      <dgm:spPr/>
      <dgm:t>
        <a:bodyPr/>
        <a:lstStyle/>
        <a:p>
          <a:endParaRPr lang="en-US"/>
        </a:p>
      </dgm:t>
    </dgm:pt>
    <dgm:pt modelId="{34C51CDD-A775-45EE-8015-E07934A12E17}">
      <dgm:prSet/>
      <dgm:spPr/>
      <dgm:t>
        <a:bodyPr/>
        <a:lstStyle/>
        <a:p>
          <a:pPr>
            <a:lnSpc>
              <a:spcPct val="100000"/>
            </a:lnSpc>
          </a:pPr>
          <a:r>
            <a:rPr lang="en-US"/>
            <a:t>Multivariate Linear regression with LabelEncoder Model</a:t>
          </a:r>
        </a:p>
      </dgm:t>
    </dgm:pt>
    <dgm:pt modelId="{A980761D-BBC4-4AA0-B113-E39406BA711C}" type="parTrans" cxnId="{766EDF01-65C1-4D33-BB7F-66F864F4327B}">
      <dgm:prSet/>
      <dgm:spPr/>
      <dgm:t>
        <a:bodyPr/>
        <a:lstStyle/>
        <a:p>
          <a:endParaRPr lang="en-US"/>
        </a:p>
      </dgm:t>
    </dgm:pt>
    <dgm:pt modelId="{16B2E907-FE19-4867-AD81-3F43D6EDB77C}" type="sibTrans" cxnId="{766EDF01-65C1-4D33-BB7F-66F864F4327B}">
      <dgm:prSet/>
      <dgm:spPr/>
      <dgm:t>
        <a:bodyPr/>
        <a:lstStyle/>
        <a:p>
          <a:endParaRPr lang="en-US"/>
        </a:p>
      </dgm:t>
    </dgm:pt>
    <dgm:pt modelId="{EC432E77-5E6A-4CA1-9206-0BF9CD6B1BA1}">
      <dgm:prSet/>
      <dgm:spPr/>
      <dgm:t>
        <a:bodyPr/>
        <a:lstStyle/>
        <a:p>
          <a:pPr>
            <a:lnSpc>
              <a:spcPct val="100000"/>
            </a:lnSpc>
          </a:pPr>
          <a:r>
            <a:rPr lang="en-US"/>
            <a:t>Random Forest</a:t>
          </a:r>
        </a:p>
      </dgm:t>
    </dgm:pt>
    <dgm:pt modelId="{085E86D3-FA06-414F-9FFD-7DD1D078ADD0}" type="parTrans" cxnId="{FC52DC5F-8F8A-49B0-997B-B3F3E84BCF73}">
      <dgm:prSet/>
      <dgm:spPr/>
      <dgm:t>
        <a:bodyPr/>
        <a:lstStyle/>
        <a:p>
          <a:endParaRPr lang="en-US"/>
        </a:p>
      </dgm:t>
    </dgm:pt>
    <dgm:pt modelId="{EF7C6FE6-0FBD-4A35-8058-281C3913F769}" type="sibTrans" cxnId="{FC52DC5F-8F8A-49B0-997B-B3F3E84BCF73}">
      <dgm:prSet/>
      <dgm:spPr/>
      <dgm:t>
        <a:bodyPr/>
        <a:lstStyle/>
        <a:p>
          <a:endParaRPr lang="en-US"/>
        </a:p>
      </dgm:t>
    </dgm:pt>
    <dgm:pt modelId="{980515FE-3082-4EF0-9108-94778AB477C6}">
      <dgm:prSet/>
      <dgm:spPr/>
      <dgm:t>
        <a:bodyPr/>
        <a:lstStyle/>
        <a:p>
          <a:pPr>
            <a:lnSpc>
              <a:spcPct val="100000"/>
            </a:lnSpc>
          </a:pPr>
          <a:r>
            <a:rPr lang="en-US"/>
            <a:t>Decision Tree</a:t>
          </a:r>
        </a:p>
      </dgm:t>
    </dgm:pt>
    <dgm:pt modelId="{F099A195-934A-4EB2-B0FB-7F799DE483D7}" type="parTrans" cxnId="{A7074591-6C98-42FC-9FAF-4339936B25CF}">
      <dgm:prSet/>
      <dgm:spPr/>
      <dgm:t>
        <a:bodyPr/>
        <a:lstStyle/>
        <a:p>
          <a:endParaRPr lang="en-US"/>
        </a:p>
      </dgm:t>
    </dgm:pt>
    <dgm:pt modelId="{89D3D454-6E82-460D-B41E-F28AD4F30676}" type="sibTrans" cxnId="{A7074591-6C98-42FC-9FAF-4339936B25CF}">
      <dgm:prSet/>
      <dgm:spPr/>
      <dgm:t>
        <a:bodyPr/>
        <a:lstStyle/>
        <a:p>
          <a:endParaRPr lang="en-US"/>
        </a:p>
      </dgm:t>
    </dgm:pt>
    <dgm:pt modelId="{86BE435E-D4BB-4691-A35A-246BDFA4C482}">
      <dgm:prSet/>
      <dgm:spPr/>
      <dgm:t>
        <a:bodyPr/>
        <a:lstStyle/>
        <a:p>
          <a:pPr>
            <a:lnSpc>
              <a:spcPct val="100000"/>
            </a:lnSpc>
          </a:pPr>
          <a:r>
            <a:rPr lang="en-US"/>
            <a:t>KNeighbour Regression</a:t>
          </a:r>
        </a:p>
      </dgm:t>
    </dgm:pt>
    <dgm:pt modelId="{C220DF3B-DCAE-4C36-84B6-161E62C4F9EB}" type="parTrans" cxnId="{97183B85-2221-4476-92A7-122D7E08921E}">
      <dgm:prSet/>
      <dgm:spPr/>
      <dgm:t>
        <a:bodyPr/>
        <a:lstStyle/>
        <a:p>
          <a:endParaRPr lang="en-US"/>
        </a:p>
      </dgm:t>
    </dgm:pt>
    <dgm:pt modelId="{D5FEA4C8-2B05-48F4-89E9-33047A3BE13D}" type="sibTrans" cxnId="{97183B85-2221-4476-92A7-122D7E08921E}">
      <dgm:prSet/>
      <dgm:spPr/>
      <dgm:t>
        <a:bodyPr/>
        <a:lstStyle/>
        <a:p>
          <a:endParaRPr lang="en-US"/>
        </a:p>
      </dgm:t>
    </dgm:pt>
    <dgm:pt modelId="{6A514EC5-4396-4467-A9E8-7E6E8B3F64AC}" type="pres">
      <dgm:prSet presAssocID="{82715B99-EC28-4EA0-B909-EEB97183F59F}" presName="root" presStyleCnt="0">
        <dgm:presLayoutVars>
          <dgm:dir/>
          <dgm:resizeHandles val="exact"/>
        </dgm:presLayoutVars>
      </dgm:prSet>
      <dgm:spPr/>
    </dgm:pt>
    <dgm:pt modelId="{A01591D9-BE31-4091-AA1B-396D1876D883}" type="pres">
      <dgm:prSet presAssocID="{8A1B013B-500E-4A9B-8BC2-31088506CA0C}" presName="compNode" presStyleCnt="0"/>
      <dgm:spPr/>
    </dgm:pt>
    <dgm:pt modelId="{36F674E9-2A63-4DDB-8CB9-58C2D5F96F58}" type="pres">
      <dgm:prSet presAssocID="{8A1B013B-500E-4A9B-8BC2-31088506CA0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CB14228E-35A6-4A47-88D3-8E322F6D1647}" type="pres">
      <dgm:prSet presAssocID="{8A1B013B-500E-4A9B-8BC2-31088506CA0C}" presName="spaceRect" presStyleCnt="0"/>
      <dgm:spPr/>
    </dgm:pt>
    <dgm:pt modelId="{67BF24F5-5CF7-423E-A6B3-B33EF587DB5F}" type="pres">
      <dgm:prSet presAssocID="{8A1B013B-500E-4A9B-8BC2-31088506CA0C}" presName="textRect" presStyleLbl="revTx" presStyleIdx="0" presStyleCnt="6">
        <dgm:presLayoutVars>
          <dgm:chMax val="1"/>
          <dgm:chPref val="1"/>
        </dgm:presLayoutVars>
      </dgm:prSet>
      <dgm:spPr/>
    </dgm:pt>
    <dgm:pt modelId="{8098DF28-63E7-4F61-B6A5-800A9FC78145}" type="pres">
      <dgm:prSet presAssocID="{3EE9D3E7-8107-496E-8580-2832C6E916AB}" presName="sibTrans" presStyleCnt="0"/>
      <dgm:spPr/>
    </dgm:pt>
    <dgm:pt modelId="{5F4DCF8E-754F-4EFB-B773-0B9860FA92C9}" type="pres">
      <dgm:prSet presAssocID="{3B9C347A-50D4-44A9-89CA-1A8AD0CB587C}" presName="compNode" presStyleCnt="0"/>
      <dgm:spPr/>
    </dgm:pt>
    <dgm:pt modelId="{8949A98E-9A8A-446A-B8F8-429C5847046D}" type="pres">
      <dgm:prSet presAssocID="{3B9C347A-50D4-44A9-89CA-1A8AD0CB587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C5935DC0-D514-4DD8-9F20-C21C9C5F9C4A}" type="pres">
      <dgm:prSet presAssocID="{3B9C347A-50D4-44A9-89CA-1A8AD0CB587C}" presName="spaceRect" presStyleCnt="0"/>
      <dgm:spPr/>
    </dgm:pt>
    <dgm:pt modelId="{21686ADA-ED77-4B9F-A9D4-4AEC25183EB3}" type="pres">
      <dgm:prSet presAssocID="{3B9C347A-50D4-44A9-89CA-1A8AD0CB587C}" presName="textRect" presStyleLbl="revTx" presStyleIdx="1" presStyleCnt="6">
        <dgm:presLayoutVars>
          <dgm:chMax val="1"/>
          <dgm:chPref val="1"/>
        </dgm:presLayoutVars>
      </dgm:prSet>
      <dgm:spPr/>
    </dgm:pt>
    <dgm:pt modelId="{AE2CAFBC-CA22-4585-9FD9-293C8BA050DC}" type="pres">
      <dgm:prSet presAssocID="{4C972450-15F4-499D-9F90-3108E3B61FA8}" presName="sibTrans" presStyleCnt="0"/>
      <dgm:spPr/>
    </dgm:pt>
    <dgm:pt modelId="{2ED99C3C-180D-4AA4-AE10-539C167553F0}" type="pres">
      <dgm:prSet presAssocID="{34C51CDD-A775-45EE-8015-E07934A12E17}" presName="compNode" presStyleCnt="0"/>
      <dgm:spPr/>
    </dgm:pt>
    <dgm:pt modelId="{D9977815-99FA-4ABE-B2CD-A391613BD770}" type="pres">
      <dgm:prSet presAssocID="{34C51CDD-A775-45EE-8015-E07934A12E1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BD8CF7B-98AA-45C0-AEC0-33ED009D78CF}" type="pres">
      <dgm:prSet presAssocID="{34C51CDD-A775-45EE-8015-E07934A12E17}" presName="spaceRect" presStyleCnt="0"/>
      <dgm:spPr/>
    </dgm:pt>
    <dgm:pt modelId="{CC69ED79-4500-45A6-9DFD-ACEA98F527A5}" type="pres">
      <dgm:prSet presAssocID="{34C51CDD-A775-45EE-8015-E07934A12E17}" presName="textRect" presStyleLbl="revTx" presStyleIdx="2" presStyleCnt="6">
        <dgm:presLayoutVars>
          <dgm:chMax val="1"/>
          <dgm:chPref val="1"/>
        </dgm:presLayoutVars>
      </dgm:prSet>
      <dgm:spPr/>
    </dgm:pt>
    <dgm:pt modelId="{546422B4-9130-4370-9739-48905ACB2F1A}" type="pres">
      <dgm:prSet presAssocID="{16B2E907-FE19-4867-AD81-3F43D6EDB77C}" presName="sibTrans" presStyleCnt="0"/>
      <dgm:spPr/>
    </dgm:pt>
    <dgm:pt modelId="{BCC26918-4BFB-46AB-A2B4-1CFA06694E25}" type="pres">
      <dgm:prSet presAssocID="{EC432E77-5E6A-4CA1-9206-0BF9CD6B1BA1}" presName="compNode" presStyleCnt="0"/>
      <dgm:spPr/>
    </dgm:pt>
    <dgm:pt modelId="{AE8CC045-B4EC-408E-A097-27533CB34514}" type="pres">
      <dgm:prSet presAssocID="{EC432E77-5E6A-4CA1-9206-0BF9CD6B1BA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duous tree"/>
        </a:ext>
      </dgm:extLst>
    </dgm:pt>
    <dgm:pt modelId="{011B4BD9-F433-4BD0-8011-C3A9F77920FB}" type="pres">
      <dgm:prSet presAssocID="{EC432E77-5E6A-4CA1-9206-0BF9CD6B1BA1}" presName="spaceRect" presStyleCnt="0"/>
      <dgm:spPr/>
    </dgm:pt>
    <dgm:pt modelId="{FBB187B8-DFCD-4875-B594-11A25416F74E}" type="pres">
      <dgm:prSet presAssocID="{EC432E77-5E6A-4CA1-9206-0BF9CD6B1BA1}" presName="textRect" presStyleLbl="revTx" presStyleIdx="3" presStyleCnt="6">
        <dgm:presLayoutVars>
          <dgm:chMax val="1"/>
          <dgm:chPref val="1"/>
        </dgm:presLayoutVars>
      </dgm:prSet>
      <dgm:spPr/>
    </dgm:pt>
    <dgm:pt modelId="{85CECBDF-EC43-4833-B46E-51D2806F1396}" type="pres">
      <dgm:prSet presAssocID="{EF7C6FE6-0FBD-4A35-8058-281C3913F769}" presName="sibTrans" presStyleCnt="0"/>
      <dgm:spPr/>
    </dgm:pt>
    <dgm:pt modelId="{1E9DC5C3-6196-4C57-9542-A61BED84FA95}" type="pres">
      <dgm:prSet presAssocID="{980515FE-3082-4EF0-9108-94778AB477C6}" presName="compNode" presStyleCnt="0"/>
      <dgm:spPr/>
    </dgm:pt>
    <dgm:pt modelId="{1114F2B7-6795-4F4F-8650-92BCC12471FB}" type="pres">
      <dgm:prSet presAssocID="{980515FE-3082-4EF0-9108-94778AB477C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r tree"/>
        </a:ext>
      </dgm:extLst>
    </dgm:pt>
    <dgm:pt modelId="{03B5ADB4-0003-43B0-B391-0E43B45B14CC}" type="pres">
      <dgm:prSet presAssocID="{980515FE-3082-4EF0-9108-94778AB477C6}" presName="spaceRect" presStyleCnt="0"/>
      <dgm:spPr/>
    </dgm:pt>
    <dgm:pt modelId="{1C30E6EB-F614-4981-9D15-2F2A168B0AF1}" type="pres">
      <dgm:prSet presAssocID="{980515FE-3082-4EF0-9108-94778AB477C6}" presName="textRect" presStyleLbl="revTx" presStyleIdx="4" presStyleCnt="6">
        <dgm:presLayoutVars>
          <dgm:chMax val="1"/>
          <dgm:chPref val="1"/>
        </dgm:presLayoutVars>
      </dgm:prSet>
      <dgm:spPr/>
    </dgm:pt>
    <dgm:pt modelId="{E1ED8A19-B7DD-4335-A533-8B76EAAFE749}" type="pres">
      <dgm:prSet presAssocID="{89D3D454-6E82-460D-B41E-F28AD4F30676}" presName="sibTrans" presStyleCnt="0"/>
      <dgm:spPr/>
    </dgm:pt>
    <dgm:pt modelId="{E37E05FA-0C98-4C1D-89A6-EA9A6CF1B878}" type="pres">
      <dgm:prSet presAssocID="{86BE435E-D4BB-4691-A35A-246BDFA4C482}" presName="compNode" presStyleCnt="0"/>
      <dgm:spPr/>
    </dgm:pt>
    <dgm:pt modelId="{CED988F9-2FA8-4D51-B88D-B064AC656FD6}" type="pres">
      <dgm:prSet presAssocID="{86BE435E-D4BB-4691-A35A-246BDFA4C48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BD76FAEB-83A6-4EC0-BB87-032AE36DED8A}" type="pres">
      <dgm:prSet presAssocID="{86BE435E-D4BB-4691-A35A-246BDFA4C482}" presName="spaceRect" presStyleCnt="0"/>
      <dgm:spPr/>
    </dgm:pt>
    <dgm:pt modelId="{94C73033-C3BB-44EF-B729-708628958FA8}" type="pres">
      <dgm:prSet presAssocID="{86BE435E-D4BB-4691-A35A-246BDFA4C482}" presName="textRect" presStyleLbl="revTx" presStyleIdx="5" presStyleCnt="6">
        <dgm:presLayoutVars>
          <dgm:chMax val="1"/>
          <dgm:chPref val="1"/>
        </dgm:presLayoutVars>
      </dgm:prSet>
      <dgm:spPr/>
    </dgm:pt>
  </dgm:ptLst>
  <dgm:cxnLst>
    <dgm:cxn modelId="{766EDF01-65C1-4D33-BB7F-66F864F4327B}" srcId="{82715B99-EC28-4EA0-B909-EEB97183F59F}" destId="{34C51CDD-A775-45EE-8015-E07934A12E17}" srcOrd="2" destOrd="0" parTransId="{A980761D-BBC4-4AA0-B113-E39406BA711C}" sibTransId="{16B2E907-FE19-4867-AD81-3F43D6EDB77C}"/>
    <dgm:cxn modelId="{31E06017-D5E4-4A74-A272-3C48BE437528}" type="presOf" srcId="{86BE435E-D4BB-4691-A35A-246BDFA4C482}" destId="{94C73033-C3BB-44EF-B729-708628958FA8}" srcOrd="0" destOrd="0" presId="urn:microsoft.com/office/officeart/2018/2/layout/IconLabelList"/>
    <dgm:cxn modelId="{4F39AC1E-C933-437D-A30C-1A4C8C1A6204}" type="presOf" srcId="{82715B99-EC28-4EA0-B909-EEB97183F59F}" destId="{6A514EC5-4396-4467-A9E8-7E6E8B3F64AC}" srcOrd="0" destOrd="0" presId="urn:microsoft.com/office/officeart/2018/2/layout/IconLabelList"/>
    <dgm:cxn modelId="{C049622C-2E52-4C54-8E0B-006BE0220CD8}" srcId="{82715B99-EC28-4EA0-B909-EEB97183F59F}" destId="{3B9C347A-50D4-44A9-89CA-1A8AD0CB587C}" srcOrd="1" destOrd="0" parTransId="{3294C514-6FB8-4FE2-9BB9-1C105CE80ECD}" sibTransId="{4C972450-15F4-499D-9F90-3108E3B61FA8}"/>
    <dgm:cxn modelId="{FC52DC5F-8F8A-49B0-997B-B3F3E84BCF73}" srcId="{82715B99-EC28-4EA0-B909-EEB97183F59F}" destId="{EC432E77-5E6A-4CA1-9206-0BF9CD6B1BA1}" srcOrd="3" destOrd="0" parTransId="{085E86D3-FA06-414F-9FFD-7DD1D078ADD0}" sibTransId="{EF7C6FE6-0FBD-4A35-8058-281C3913F769}"/>
    <dgm:cxn modelId="{B2E28D6D-A536-4F23-979A-251EF8A2CEFA}" type="presOf" srcId="{980515FE-3082-4EF0-9108-94778AB477C6}" destId="{1C30E6EB-F614-4981-9D15-2F2A168B0AF1}" srcOrd="0" destOrd="0" presId="urn:microsoft.com/office/officeart/2018/2/layout/IconLabelList"/>
    <dgm:cxn modelId="{8EFA6477-0784-4ED0-B66E-B0584BF68EEE}" srcId="{82715B99-EC28-4EA0-B909-EEB97183F59F}" destId="{8A1B013B-500E-4A9B-8BC2-31088506CA0C}" srcOrd="0" destOrd="0" parTransId="{DEA263C2-CF71-4563-900B-702BAE8053DE}" sibTransId="{3EE9D3E7-8107-496E-8580-2832C6E916AB}"/>
    <dgm:cxn modelId="{97183B85-2221-4476-92A7-122D7E08921E}" srcId="{82715B99-EC28-4EA0-B909-EEB97183F59F}" destId="{86BE435E-D4BB-4691-A35A-246BDFA4C482}" srcOrd="5" destOrd="0" parTransId="{C220DF3B-DCAE-4C36-84B6-161E62C4F9EB}" sibTransId="{D5FEA4C8-2B05-48F4-89E9-33047A3BE13D}"/>
    <dgm:cxn modelId="{D60DAE8E-C2CD-4A07-8E18-C0C8AFF704B1}" type="presOf" srcId="{3B9C347A-50D4-44A9-89CA-1A8AD0CB587C}" destId="{21686ADA-ED77-4B9F-A9D4-4AEC25183EB3}" srcOrd="0" destOrd="0" presId="urn:microsoft.com/office/officeart/2018/2/layout/IconLabelList"/>
    <dgm:cxn modelId="{A7074591-6C98-42FC-9FAF-4339936B25CF}" srcId="{82715B99-EC28-4EA0-B909-EEB97183F59F}" destId="{980515FE-3082-4EF0-9108-94778AB477C6}" srcOrd="4" destOrd="0" parTransId="{F099A195-934A-4EB2-B0FB-7F799DE483D7}" sibTransId="{89D3D454-6E82-460D-B41E-F28AD4F30676}"/>
    <dgm:cxn modelId="{3FF6FDA9-D7D9-4DE0-89E1-D09F95E4A2D7}" type="presOf" srcId="{8A1B013B-500E-4A9B-8BC2-31088506CA0C}" destId="{67BF24F5-5CF7-423E-A6B3-B33EF587DB5F}" srcOrd="0" destOrd="0" presId="urn:microsoft.com/office/officeart/2018/2/layout/IconLabelList"/>
    <dgm:cxn modelId="{133662B4-4E2A-4544-B76E-DA3E7B7733BF}" type="presOf" srcId="{EC432E77-5E6A-4CA1-9206-0BF9CD6B1BA1}" destId="{FBB187B8-DFCD-4875-B594-11A25416F74E}" srcOrd="0" destOrd="0" presId="urn:microsoft.com/office/officeart/2018/2/layout/IconLabelList"/>
    <dgm:cxn modelId="{714598C0-EF3A-46C0-A1A6-B180B6F1BC8F}" type="presOf" srcId="{34C51CDD-A775-45EE-8015-E07934A12E17}" destId="{CC69ED79-4500-45A6-9DFD-ACEA98F527A5}" srcOrd="0" destOrd="0" presId="urn:microsoft.com/office/officeart/2018/2/layout/IconLabelList"/>
    <dgm:cxn modelId="{C1656D5E-2DAF-4BAB-A70D-808A0A315E82}" type="presParOf" srcId="{6A514EC5-4396-4467-A9E8-7E6E8B3F64AC}" destId="{A01591D9-BE31-4091-AA1B-396D1876D883}" srcOrd="0" destOrd="0" presId="urn:microsoft.com/office/officeart/2018/2/layout/IconLabelList"/>
    <dgm:cxn modelId="{0318C99D-692A-47BD-9C20-4C459DFE8D7D}" type="presParOf" srcId="{A01591D9-BE31-4091-AA1B-396D1876D883}" destId="{36F674E9-2A63-4DDB-8CB9-58C2D5F96F58}" srcOrd="0" destOrd="0" presId="urn:microsoft.com/office/officeart/2018/2/layout/IconLabelList"/>
    <dgm:cxn modelId="{83E981A4-A2EC-4DC1-831E-6B3B2EE778D5}" type="presParOf" srcId="{A01591D9-BE31-4091-AA1B-396D1876D883}" destId="{CB14228E-35A6-4A47-88D3-8E322F6D1647}" srcOrd="1" destOrd="0" presId="urn:microsoft.com/office/officeart/2018/2/layout/IconLabelList"/>
    <dgm:cxn modelId="{F5538B4F-760B-4270-85E9-A4D0C1DBE2DB}" type="presParOf" srcId="{A01591D9-BE31-4091-AA1B-396D1876D883}" destId="{67BF24F5-5CF7-423E-A6B3-B33EF587DB5F}" srcOrd="2" destOrd="0" presId="urn:microsoft.com/office/officeart/2018/2/layout/IconLabelList"/>
    <dgm:cxn modelId="{9BF1B70A-7DE0-496B-8307-5E40E72A78C9}" type="presParOf" srcId="{6A514EC5-4396-4467-A9E8-7E6E8B3F64AC}" destId="{8098DF28-63E7-4F61-B6A5-800A9FC78145}" srcOrd="1" destOrd="0" presId="urn:microsoft.com/office/officeart/2018/2/layout/IconLabelList"/>
    <dgm:cxn modelId="{48988CD8-5E68-4596-8E23-485AD6844CD9}" type="presParOf" srcId="{6A514EC5-4396-4467-A9E8-7E6E8B3F64AC}" destId="{5F4DCF8E-754F-4EFB-B773-0B9860FA92C9}" srcOrd="2" destOrd="0" presId="urn:microsoft.com/office/officeart/2018/2/layout/IconLabelList"/>
    <dgm:cxn modelId="{415CC44C-A170-4FDE-BF6A-C0065A22EDA2}" type="presParOf" srcId="{5F4DCF8E-754F-4EFB-B773-0B9860FA92C9}" destId="{8949A98E-9A8A-446A-B8F8-429C5847046D}" srcOrd="0" destOrd="0" presId="urn:microsoft.com/office/officeart/2018/2/layout/IconLabelList"/>
    <dgm:cxn modelId="{9331410E-F1CE-45A0-8602-45F4AD7F271C}" type="presParOf" srcId="{5F4DCF8E-754F-4EFB-B773-0B9860FA92C9}" destId="{C5935DC0-D514-4DD8-9F20-C21C9C5F9C4A}" srcOrd="1" destOrd="0" presId="urn:microsoft.com/office/officeart/2018/2/layout/IconLabelList"/>
    <dgm:cxn modelId="{C89FD0BF-F820-451F-863D-59FE95BA119E}" type="presParOf" srcId="{5F4DCF8E-754F-4EFB-B773-0B9860FA92C9}" destId="{21686ADA-ED77-4B9F-A9D4-4AEC25183EB3}" srcOrd="2" destOrd="0" presId="urn:microsoft.com/office/officeart/2018/2/layout/IconLabelList"/>
    <dgm:cxn modelId="{AD34A91B-FD96-4D52-A5C1-31F5C4A71A26}" type="presParOf" srcId="{6A514EC5-4396-4467-A9E8-7E6E8B3F64AC}" destId="{AE2CAFBC-CA22-4585-9FD9-293C8BA050DC}" srcOrd="3" destOrd="0" presId="urn:microsoft.com/office/officeart/2018/2/layout/IconLabelList"/>
    <dgm:cxn modelId="{BA06F302-F25B-4F55-BFAC-CB4845160B94}" type="presParOf" srcId="{6A514EC5-4396-4467-A9E8-7E6E8B3F64AC}" destId="{2ED99C3C-180D-4AA4-AE10-539C167553F0}" srcOrd="4" destOrd="0" presId="urn:microsoft.com/office/officeart/2018/2/layout/IconLabelList"/>
    <dgm:cxn modelId="{8473EE12-B439-4625-93BB-4EBD17AF3DD5}" type="presParOf" srcId="{2ED99C3C-180D-4AA4-AE10-539C167553F0}" destId="{D9977815-99FA-4ABE-B2CD-A391613BD770}" srcOrd="0" destOrd="0" presId="urn:microsoft.com/office/officeart/2018/2/layout/IconLabelList"/>
    <dgm:cxn modelId="{D6B1E88A-9D1F-44D1-9345-539E1828E7F9}" type="presParOf" srcId="{2ED99C3C-180D-4AA4-AE10-539C167553F0}" destId="{8BD8CF7B-98AA-45C0-AEC0-33ED009D78CF}" srcOrd="1" destOrd="0" presId="urn:microsoft.com/office/officeart/2018/2/layout/IconLabelList"/>
    <dgm:cxn modelId="{3DABFD40-0648-4532-972E-0114B772E370}" type="presParOf" srcId="{2ED99C3C-180D-4AA4-AE10-539C167553F0}" destId="{CC69ED79-4500-45A6-9DFD-ACEA98F527A5}" srcOrd="2" destOrd="0" presId="urn:microsoft.com/office/officeart/2018/2/layout/IconLabelList"/>
    <dgm:cxn modelId="{AC94212A-747D-435F-B341-724011420344}" type="presParOf" srcId="{6A514EC5-4396-4467-A9E8-7E6E8B3F64AC}" destId="{546422B4-9130-4370-9739-48905ACB2F1A}" srcOrd="5" destOrd="0" presId="urn:microsoft.com/office/officeart/2018/2/layout/IconLabelList"/>
    <dgm:cxn modelId="{B8C3408D-6062-4BE8-9C0C-274AB5CF2A4C}" type="presParOf" srcId="{6A514EC5-4396-4467-A9E8-7E6E8B3F64AC}" destId="{BCC26918-4BFB-46AB-A2B4-1CFA06694E25}" srcOrd="6" destOrd="0" presId="urn:microsoft.com/office/officeart/2018/2/layout/IconLabelList"/>
    <dgm:cxn modelId="{5C0FB2D5-F7FD-4AE4-9E52-C2499E190544}" type="presParOf" srcId="{BCC26918-4BFB-46AB-A2B4-1CFA06694E25}" destId="{AE8CC045-B4EC-408E-A097-27533CB34514}" srcOrd="0" destOrd="0" presId="urn:microsoft.com/office/officeart/2018/2/layout/IconLabelList"/>
    <dgm:cxn modelId="{E0463BEF-9360-4AE0-B7A1-6F18C0C96527}" type="presParOf" srcId="{BCC26918-4BFB-46AB-A2B4-1CFA06694E25}" destId="{011B4BD9-F433-4BD0-8011-C3A9F77920FB}" srcOrd="1" destOrd="0" presId="urn:microsoft.com/office/officeart/2018/2/layout/IconLabelList"/>
    <dgm:cxn modelId="{5F97AD13-E3A2-4682-A04A-233080AB1348}" type="presParOf" srcId="{BCC26918-4BFB-46AB-A2B4-1CFA06694E25}" destId="{FBB187B8-DFCD-4875-B594-11A25416F74E}" srcOrd="2" destOrd="0" presId="urn:microsoft.com/office/officeart/2018/2/layout/IconLabelList"/>
    <dgm:cxn modelId="{62C714FD-D18A-433E-A12C-F7B884DAA5DD}" type="presParOf" srcId="{6A514EC5-4396-4467-A9E8-7E6E8B3F64AC}" destId="{85CECBDF-EC43-4833-B46E-51D2806F1396}" srcOrd="7" destOrd="0" presId="urn:microsoft.com/office/officeart/2018/2/layout/IconLabelList"/>
    <dgm:cxn modelId="{C5607F60-7448-47F3-A49A-AF43CAEB6266}" type="presParOf" srcId="{6A514EC5-4396-4467-A9E8-7E6E8B3F64AC}" destId="{1E9DC5C3-6196-4C57-9542-A61BED84FA95}" srcOrd="8" destOrd="0" presId="urn:microsoft.com/office/officeart/2018/2/layout/IconLabelList"/>
    <dgm:cxn modelId="{F907B923-0741-40A6-8E85-63CFAACCD537}" type="presParOf" srcId="{1E9DC5C3-6196-4C57-9542-A61BED84FA95}" destId="{1114F2B7-6795-4F4F-8650-92BCC12471FB}" srcOrd="0" destOrd="0" presId="urn:microsoft.com/office/officeart/2018/2/layout/IconLabelList"/>
    <dgm:cxn modelId="{09EE245E-69D0-4B0B-81BF-89189B5B2953}" type="presParOf" srcId="{1E9DC5C3-6196-4C57-9542-A61BED84FA95}" destId="{03B5ADB4-0003-43B0-B391-0E43B45B14CC}" srcOrd="1" destOrd="0" presId="urn:microsoft.com/office/officeart/2018/2/layout/IconLabelList"/>
    <dgm:cxn modelId="{9B322A8C-93E8-4FF9-80C8-704255981A27}" type="presParOf" srcId="{1E9DC5C3-6196-4C57-9542-A61BED84FA95}" destId="{1C30E6EB-F614-4981-9D15-2F2A168B0AF1}" srcOrd="2" destOrd="0" presId="urn:microsoft.com/office/officeart/2018/2/layout/IconLabelList"/>
    <dgm:cxn modelId="{BAE37505-686B-4770-A9B2-EC64F5B15029}" type="presParOf" srcId="{6A514EC5-4396-4467-A9E8-7E6E8B3F64AC}" destId="{E1ED8A19-B7DD-4335-A533-8B76EAAFE749}" srcOrd="9" destOrd="0" presId="urn:microsoft.com/office/officeart/2018/2/layout/IconLabelList"/>
    <dgm:cxn modelId="{DC320D53-6CAD-4C4E-8F2A-91A6F68F82D7}" type="presParOf" srcId="{6A514EC5-4396-4467-A9E8-7E6E8B3F64AC}" destId="{E37E05FA-0C98-4C1D-89A6-EA9A6CF1B878}" srcOrd="10" destOrd="0" presId="urn:microsoft.com/office/officeart/2018/2/layout/IconLabelList"/>
    <dgm:cxn modelId="{CFFC6C73-6140-4B8C-8E8B-F511E8551D6A}" type="presParOf" srcId="{E37E05FA-0C98-4C1D-89A6-EA9A6CF1B878}" destId="{CED988F9-2FA8-4D51-B88D-B064AC656FD6}" srcOrd="0" destOrd="0" presId="urn:microsoft.com/office/officeart/2018/2/layout/IconLabelList"/>
    <dgm:cxn modelId="{B2B36EED-8D5E-4CF9-B87C-44DBE0108380}" type="presParOf" srcId="{E37E05FA-0C98-4C1D-89A6-EA9A6CF1B878}" destId="{BD76FAEB-83A6-4EC0-BB87-032AE36DED8A}" srcOrd="1" destOrd="0" presId="urn:microsoft.com/office/officeart/2018/2/layout/IconLabelList"/>
    <dgm:cxn modelId="{865E2208-04F1-473E-B0BB-5AC43EAE8074}" type="presParOf" srcId="{E37E05FA-0C98-4C1D-89A6-EA9A6CF1B878}" destId="{94C73033-C3BB-44EF-B729-708628958FA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19433-1DDE-4661-80FE-45BA7D5C4760}">
      <dsp:nvSpPr>
        <dsp:cNvPr id="0" name=""/>
        <dsp:cNvSpPr/>
      </dsp:nvSpPr>
      <dsp:spPr>
        <a:xfrm>
          <a:off x="423175" y="1322226"/>
          <a:ext cx="689765" cy="689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94A684-CDA7-4C28-B2D5-276CD6EC9EF8}">
      <dsp:nvSpPr>
        <dsp:cNvPr id="0" name=""/>
        <dsp:cNvSpPr/>
      </dsp:nvSpPr>
      <dsp:spPr>
        <a:xfrm>
          <a:off x="1651" y="2294073"/>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Collection of Raw Data</a:t>
          </a:r>
        </a:p>
      </dsp:txBody>
      <dsp:txXfrm>
        <a:off x="1651" y="2294073"/>
        <a:ext cx="1532812" cy="613125"/>
      </dsp:txXfrm>
    </dsp:sp>
    <dsp:sp modelId="{460D3595-B02D-4ECB-B410-E94E08DE3681}">
      <dsp:nvSpPr>
        <dsp:cNvPr id="0" name=""/>
        <dsp:cNvSpPr/>
      </dsp:nvSpPr>
      <dsp:spPr>
        <a:xfrm>
          <a:off x="2224229" y="1322226"/>
          <a:ext cx="689765" cy="6897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A7704F-76AC-484A-8EA1-E823005D8A31}">
      <dsp:nvSpPr>
        <dsp:cNvPr id="0" name=""/>
        <dsp:cNvSpPr/>
      </dsp:nvSpPr>
      <dsp:spPr>
        <a:xfrm>
          <a:off x="1802706" y="2294073"/>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Data Acquisition and Pre- Processing</a:t>
          </a:r>
        </a:p>
      </dsp:txBody>
      <dsp:txXfrm>
        <a:off x="1802706" y="2294073"/>
        <a:ext cx="1532812" cy="613125"/>
      </dsp:txXfrm>
    </dsp:sp>
    <dsp:sp modelId="{EA577151-A6E1-4A25-B477-0AD1873FFC9C}">
      <dsp:nvSpPr>
        <dsp:cNvPr id="0" name=""/>
        <dsp:cNvSpPr/>
      </dsp:nvSpPr>
      <dsp:spPr>
        <a:xfrm>
          <a:off x="4025284" y="1322226"/>
          <a:ext cx="689765" cy="689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358321-1B2F-4C81-9A35-558B63B9A716}">
      <dsp:nvSpPr>
        <dsp:cNvPr id="0" name=""/>
        <dsp:cNvSpPr/>
      </dsp:nvSpPr>
      <dsp:spPr>
        <a:xfrm>
          <a:off x="3603761" y="2294073"/>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Dataset formation and final dataframe creation</a:t>
          </a:r>
        </a:p>
      </dsp:txBody>
      <dsp:txXfrm>
        <a:off x="3603761" y="2294073"/>
        <a:ext cx="1532812" cy="613125"/>
      </dsp:txXfrm>
    </dsp:sp>
    <dsp:sp modelId="{193D3990-D818-4551-83B4-79582DD0B76D}">
      <dsp:nvSpPr>
        <dsp:cNvPr id="0" name=""/>
        <dsp:cNvSpPr/>
      </dsp:nvSpPr>
      <dsp:spPr>
        <a:xfrm>
          <a:off x="5826339" y="1322226"/>
          <a:ext cx="689765" cy="6897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5C91E2-8470-4C1F-9A1E-EC02497F610F}">
      <dsp:nvSpPr>
        <dsp:cNvPr id="0" name=""/>
        <dsp:cNvSpPr/>
      </dsp:nvSpPr>
      <dsp:spPr>
        <a:xfrm>
          <a:off x="5404815" y="2294073"/>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Exploratory Data Analysis</a:t>
          </a:r>
        </a:p>
      </dsp:txBody>
      <dsp:txXfrm>
        <a:off x="5404815" y="2294073"/>
        <a:ext cx="1532812" cy="613125"/>
      </dsp:txXfrm>
    </dsp:sp>
    <dsp:sp modelId="{CDC328C9-241F-4B81-81CE-8C3E7886032C}">
      <dsp:nvSpPr>
        <dsp:cNvPr id="0" name=""/>
        <dsp:cNvSpPr/>
      </dsp:nvSpPr>
      <dsp:spPr>
        <a:xfrm>
          <a:off x="1323702" y="3290401"/>
          <a:ext cx="689765" cy="6897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330646-59E2-4856-B8A1-ECE2FCBB33B4}">
      <dsp:nvSpPr>
        <dsp:cNvPr id="0" name=""/>
        <dsp:cNvSpPr/>
      </dsp:nvSpPr>
      <dsp:spPr>
        <a:xfrm>
          <a:off x="902179" y="4262248"/>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Visualization of Attributes</a:t>
          </a:r>
        </a:p>
      </dsp:txBody>
      <dsp:txXfrm>
        <a:off x="902179" y="4262248"/>
        <a:ext cx="1532812" cy="613125"/>
      </dsp:txXfrm>
    </dsp:sp>
    <dsp:sp modelId="{2286EAA6-7060-4877-8056-4A5E303D4D7D}">
      <dsp:nvSpPr>
        <dsp:cNvPr id="0" name=""/>
        <dsp:cNvSpPr/>
      </dsp:nvSpPr>
      <dsp:spPr>
        <a:xfrm>
          <a:off x="3124757" y="3290401"/>
          <a:ext cx="689765" cy="68976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B249A8-CC2C-4749-B3BB-C255E6AF8A00}">
      <dsp:nvSpPr>
        <dsp:cNvPr id="0" name=""/>
        <dsp:cNvSpPr/>
      </dsp:nvSpPr>
      <dsp:spPr>
        <a:xfrm>
          <a:off x="2703233" y="4262248"/>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Modelling</a:t>
          </a:r>
        </a:p>
      </dsp:txBody>
      <dsp:txXfrm>
        <a:off x="2703233" y="4262248"/>
        <a:ext cx="1532812" cy="613125"/>
      </dsp:txXfrm>
    </dsp:sp>
    <dsp:sp modelId="{10238B97-906A-4803-AF28-E3A48011EE5B}">
      <dsp:nvSpPr>
        <dsp:cNvPr id="0" name=""/>
        <dsp:cNvSpPr/>
      </dsp:nvSpPr>
      <dsp:spPr>
        <a:xfrm>
          <a:off x="4925811" y="3290401"/>
          <a:ext cx="689765" cy="68976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D4C6FE-E507-4E25-885A-7469657B9ED2}">
      <dsp:nvSpPr>
        <dsp:cNvPr id="0" name=""/>
        <dsp:cNvSpPr/>
      </dsp:nvSpPr>
      <dsp:spPr>
        <a:xfrm>
          <a:off x="4504288" y="4262248"/>
          <a:ext cx="1532812" cy="61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Time Series Analysis</a:t>
          </a:r>
        </a:p>
      </dsp:txBody>
      <dsp:txXfrm>
        <a:off x="4504288" y="4262248"/>
        <a:ext cx="1532812" cy="613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674E9-2A63-4DDB-8CB9-58C2D5F96F58}">
      <dsp:nvSpPr>
        <dsp:cNvPr id="0" name=""/>
        <dsp:cNvSpPr/>
      </dsp:nvSpPr>
      <dsp:spPr>
        <a:xfrm>
          <a:off x="488468" y="609618"/>
          <a:ext cx="795761" cy="795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BF24F5-5CF7-423E-A6B3-B33EF587DB5F}">
      <dsp:nvSpPr>
        <dsp:cNvPr id="0" name=""/>
        <dsp:cNvSpPr/>
      </dsp:nvSpPr>
      <dsp:spPr>
        <a:xfrm>
          <a:off x="2170" y="1718989"/>
          <a:ext cx="1768359" cy="70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Single Linear Regression Model</a:t>
          </a:r>
        </a:p>
      </dsp:txBody>
      <dsp:txXfrm>
        <a:off x="2170" y="1718989"/>
        <a:ext cx="1768359" cy="707343"/>
      </dsp:txXfrm>
    </dsp:sp>
    <dsp:sp modelId="{8949A98E-9A8A-446A-B8F8-429C5847046D}">
      <dsp:nvSpPr>
        <dsp:cNvPr id="0" name=""/>
        <dsp:cNvSpPr/>
      </dsp:nvSpPr>
      <dsp:spPr>
        <a:xfrm>
          <a:off x="2566291" y="609618"/>
          <a:ext cx="795761" cy="7957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686ADA-ED77-4B9F-A9D4-4AEC25183EB3}">
      <dsp:nvSpPr>
        <dsp:cNvPr id="0" name=""/>
        <dsp:cNvSpPr/>
      </dsp:nvSpPr>
      <dsp:spPr>
        <a:xfrm>
          <a:off x="2079992" y="1718989"/>
          <a:ext cx="1768359" cy="70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Multivariate Linear regression Model</a:t>
          </a:r>
        </a:p>
      </dsp:txBody>
      <dsp:txXfrm>
        <a:off x="2079992" y="1718989"/>
        <a:ext cx="1768359" cy="707343"/>
      </dsp:txXfrm>
    </dsp:sp>
    <dsp:sp modelId="{D9977815-99FA-4ABE-B2CD-A391613BD770}">
      <dsp:nvSpPr>
        <dsp:cNvPr id="0" name=""/>
        <dsp:cNvSpPr/>
      </dsp:nvSpPr>
      <dsp:spPr>
        <a:xfrm>
          <a:off x="4644113" y="609618"/>
          <a:ext cx="795761" cy="7957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69ED79-4500-45A6-9DFD-ACEA98F527A5}">
      <dsp:nvSpPr>
        <dsp:cNvPr id="0" name=""/>
        <dsp:cNvSpPr/>
      </dsp:nvSpPr>
      <dsp:spPr>
        <a:xfrm>
          <a:off x="4157814" y="1718989"/>
          <a:ext cx="1768359" cy="70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Multivariate Linear regression with LabelEncoder Model</a:t>
          </a:r>
        </a:p>
      </dsp:txBody>
      <dsp:txXfrm>
        <a:off x="4157814" y="1718989"/>
        <a:ext cx="1768359" cy="707343"/>
      </dsp:txXfrm>
    </dsp:sp>
    <dsp:sp modelId="{AE8CC045-B4EC-408E-A097-27533CB34514}">
      <dsp:nvSpPr>
        <dsp:cNvPr id="0" name=""/>
        <dsp:cNvSpPr/>
      </dsp:nvSpPr>
      <dsp:spPr>
        <a:xfrm>
          <a:off x="488468" y="2868423"/>
          <a:ext cx="795761" cy="7957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B187B8-DFCD-4875-B594-11A25416F74E}">
      <dsp:nvSpPr>
        <dsp:cNvPr id="0" name=""/>
        <dsp:cNvSpPr/>
      </dsp:nvSpPr>
      <dsp:spPr>
        <a:xfrm>
          <a:off x="2170" y="3977795"/>
          <a:ext cx="1768359" cy="70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Random Forest</a:t>
          </a:r>
        </a:p>
      </dsp:txBody>
      <dsp:txXfrm>
        <a:off x="2170" y="3977795"/>
        <a:ext cx="1768359" cy="707343"/>
      </dsp:txXfrm>
    </dsp:sp>
    <dsp:sp modelId="{1114F2B7-6795-4F4F-8650-92BCC12471FB}">
      <dsp:nvSpPr>
        <dsp:cNvPr id="0" name=""/>
        <dsp:cNvSpPr/>
      </dsp:nvSpPr>
      <dsp:spPr>
        <a:xfrm>
          <a:off x="2566291" y="2868423"/>
          <a:ext cx="795761" cy="7957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30E6EB-F614-4981-9D15-2F2A168B0AF1}">
      <dsp:nvSpPr>
        <dsp:cNvPr id="0" name=""/>
        <dsp:cNvSpPr/>
      </dsp:nvSpPr>
      <dsp:spPr>
        <a:xfrm>
          <a:off x="2079992" y="3977795"/>
          <a:ext cx="1768359" cy="70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Decision Tree</a:t>
          </a:r>
        </a:p>
      </dsp:txBody>
      <dsp:txXfrm>
        <a:off x="2079992" y="3977795"/>
        <a:ext cx="1768359" cy="707343"/>
      </dsp:txXfrm>
    </dsp:sp>
    <dsp:sp modelId="{CED988F9-2FA8-4D51-B88D-B064AC656FD6}">
      <dsp:nvSpPr>
        <dsp:cNvPr id="0" name=""/>
        <dsp:cNvSpPr/>
      </dsp:nvSpPr>
      <dsp:spPr>
        <a:xfrm>
          <a:off x="4644113" y="2868423"/>
          <a:ext cx="795761" cy="79576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C73033-C3BB-44EF-B729-708628958FA8}">
      <dsp:nvSpPr>
        <dsp:cNvPr id="0" name=""/>
        <dsp:cNvSpPr/>
      </dsp:nvSpPr>
      <dsp:spPr>
        <a:xfrm>
          <a:off x="4157814" y="3977795"/>
          <a:ext cx="1768359" cy="707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KNeighbour Regression</a:t>
          </a:r>
        </a:p>
      </dsp:txBody>
      <dsp:txXfrm>
        <a:off x="4157814" y="3977795"/>
        <a:ext cx="1768359" cy="70734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3/16/2020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3/16/2020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3/16/2020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3/16/2020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3/16/2020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3/16/2020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3/16/2020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3/16/2020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3/16/2020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3/16/2020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3/16/2020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3/16/2020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4800" dirty="0"/>
              <a:t>Title:</a:t>
            </a:r>
            <a:br>
              <a:rPr lang="en-US" sz="8000" dirty="0"/>
            </a:br>
            <a:r>
              <a:rPr lang="en-US" sz="6000" dirty="0" err="1"/>
              <a:t>WoRLD</a:t>
            </a:r>
            <a:r>
              <a:rPr lang="en-US" sz="6000" dirty="0"/>
              <a:t> of World</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419373"/>
          </a:xfrm>
        </p:spPr>
        <p:txBody>
          <a:bodyPr>
            <a:normAutofit fontScale="92500" lnSpcReduction="20000"/>
          </a:bodyPr>
          <a:lstStyle/>
          <a:p>
            <a:r>
              <a:rPr lang="en-US" sz="2400" dirty="0">
                <a:solidFill>
                  <a:schemeClr val="tx1">
                    <a:lumMod val="85000"/>
                    <a:lumOff val="15000"/>
                  </a:schemeClr>
                </a:solidFill>
              </a:rPr>
              <a:t>Submitted By:</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5C4F05D-DC2F-431C-9E26-7E1296A8BA5A}"/>
              </a:ext>
            </a:extLst>
          </p:cNvPr>
          <p:cNvSpPr txBox="1"/>
          <p:nvPr/>
        </p:nvSpPr>
        <p:spPr>
          <a:xfrm>
            <a:off x="5629013" y="5161191"/>
            <a:ext cx="4991449" cy="1200329"/>
          </a:xfrm>
          <a:prstGeom prst="rect">
            <a:avLst/>
          </a:prstGeom>
          <a:noFill/>
        </p:spPr>
        <p:txBody>
          <a:bodyPr wrap="square" rtlCol="0">
            <a:spAutoFit/>
          </a:bodyPr>
          <a:lstStyle/>
          <a:p>
            <a:r>
              <a:rPr lang="en-US" dirty="0"/>
              <a:t>Abhinav Mani Tripathi</a:t>
            </a:r>
          </a:p>
          <a:p>
            <a:r>
              <a:rPr lang="en-US" dirty="0"/>
              <a:t>Aishwarya Ravi</a:t>
            </a:r>
          </a:p>
          <a:p>
            <a:r>
              <a:rPr lang="en-US" dirty="0"/>
              <a:t>Awanish Tiwari</a:t>
            </a:r>
          </a:p>
          <a:p>
            <a:r>
              <a:rPr lang="en-US" dirty="0"/>
              <a:t>Nupur Roy Chowdhury</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70BB-C5DD-4480-9C90-08AA775CAB65}"/>
              </a:ext>
            </a:extLst>
          </p:cNvPr>
          <p:cNvSpPr>
            <a:spLocks noGrp="1"/>
          </p:cNvSpPr>
          <p:nvPr>
            <p:ph type="title"/>
          </p:nvPr>
        </p:nvSpPr>
        <p:spPr>
          <a:xfrm>
            <a:off x="643466" y="786383"/>
            <a:ext cx="3517567" cy="2093975"/>
          </a:xfrm>
          <a:prstGeom prst="rect">
            <a:avLst/>
          </a:prstGeom>
        </p:spPr>
        <p:txBody>
          <a:bodyPr anchor="b">
            <a:normAutofit/>
          </a:bodyPr>
          <a:lstStyle/>
          <a:p>
            <a:r>
              <a:rPr lang="en-US" dirty="0"/>
              <a:t>MODELS USED</a:t>
            </a:r>
          </a:p>
        </p:txBody>
      </p:sp>
      <p:sp>
        <p:nvSpPr>
          <p:cNvPr id="4" name="Content Placeholder 3">
            <a:extLst>
              <a:ext uri="{FF2B5EF4-FFF2-40B4-BE49-F238E27FC236}">
                <a16:creationId xmlns:a16="http://schemas.microsoft.com/office/drawing/2014/main" id="{72EA8925-11A8-4F3D-A0E6-376F9F7ED235}"/>
              </a:ext>
            </a:extLst>
          </p:cNvPr>
          <p:cNvSpPr>
            <a:spLocks noGrp="1"/>
          </p:cNvSpPr>
          <p:nvPr>
            <p:ph type="body" sz="half" idx="2"/>
          </p:nvPr>
        </p:nvSpPr>
        <p:spPr>
          <a:xfrm>
            <a:off x="643465" y="3043050"/>
            <a:ext cx="3517567" cy="3064505"/>
          </a:xfrm>
          <a:prstGeom prst="rect">
            <a:avLst/>
          </a:prstGeom>
        </p:spPr>
        <p:txBody>
          <a:bodyPr>
            <a:normAutofit/>
          </a:bodyPr>
          <a:lstStyle/>
          <a:p>
            <a:r>
              <a:rPr lang="en-US" b="1" dirty="0"/>
              <a:t>Model Conclusion</a:t>
            </a:r>
            <a:r>
              <a:rPr lang="en-US" dirty="0"/>
              <a:t>:- There is tough fight between Decision tree and </a:t>
            </a:r>
            <a:r>
              <a:rPr lang="en-US" dirty="0" err="1"/>
              <a:t>KNeighbour</a:t>
            </a:r>
            <a:r>
              <a:rPr lang="en-US" dirty="0"/>
              <a:t> but the best result is shown by </a:t>
            </a:r>
            <a:r>
              <a:rPr lang="en-US" dirty="0" err="1"/>
              <a:t>KNeighbour</a:t>
            </a:r>
            <a:r>
              <a:rPr lang="en-US" dirty="0"/>
              <a:t> Regression model with lowest RMSE and highest Accuracy, though just slight variation, so the winner is </a:t>
            </a:r>
            <a:r>
              <a:rPr lang="en-US" dirty="0" err="1"/>
              <a:t>KNeighbour</a:t>
            </a:r>
            <a:r>
              <a:rPr lang="en-US" dirty="0"/>
              <a:t> Regression model.</a:t>
            </a:r>
          </a:p>
          <a:p>
            <a:endParaRPr lang="en-US" dirty="0"/>
          </a:p>
        </p:txBody>
      </p:sp>
      <p:graphicFrame>
        <p:nvGraphicFramePr>
          <p:cNvPr id="6" name="Content Placeholder 2">
            <a:extLst>
              <a:ext uri="{FF2B5EF4-FFF2-40B4-BE49-F238E27FC236}">
                <a16:creationId xmlns:a16="http://schemas.microsoft.com/office/drawing/2014/main" id="{6AEE874B-3675-483A-9D75-3D2626828DD3}"/>
              </a:ext>
            </a:extLst>
          </p:cNvPr>
          <p:cNvGraphicFramePr>
            <a:graphicFrameLocks noGrp="1"/>
          </p:cNvGraphicFramePr>
          <p:nvPr>
            <p:ph idx="1"/>
            <p:extLst>
              <p:ext uri="{D42A27DB-BD31-4B8C-83A1-F6EECF244321}">
                <p14:modId xmlns:p14="http://schemas.microsoft.com/office/powerpoint/2010/main" val="2841394167"/>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345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81E80-7FCA-4FD0-BD99-1EF3AA363173}"/>
              </a:ext>
            </a:extLst>
          </p:cNvPr>
          <p:cNvSpPr>
            <a:spLocks noGrp="1"/>
          </p:cNvSpPr>
          <p:nvPr>
            <p:ph type="title"/>
          </p:nvPr>
        </p:nvSpPr>
        <p:spPr>
          <a:xfrm>
            <a:off x="662921" y="1335024"/>
            <a:ext cx="3517567" cy="2093975"/>
          </a:xfrm>
        </p:spPr>
        <p:txBody>
          <a:bodyPr/>
          <a:lstStyle/>
          <a:p>
            <a:r>
              <a:rPr lang="en-US" dirty="0"/>
              <a:t>MODEL Result</a:t>
            </a:r>
          </a:p>
        </p:txBody>
      </p:sp>
      <p:pic>
        <p:nvPicPr>
          <p:cNvPr id="5" name="Picture 4">
            <a:extLst>
              <a:ext uri="{FF2B5EF4-FFF2-40B4-BE49-F238E27FC236}">
                <a16:creationId xmlns:a16="http://schemas.microsoft.com/office/drawing/2014/main" id="{23637454-0AEF-4D86-9D7F-7958888D3F34}"/>
              </a:ext>
            </a:extLst>
          </p:cNvPr>
          <p:cNvPicPr>
            <a:picLocks noChangeAspect="1"/>
          </p:cNvPicPr>
          <p:nvPr/>
        </p:nvPicPr>
        <p:blipFill>
          <a:blip r:embed="rId2"/>
          <a:stretch>
            <a:fillRect/>
          </a:stretch>
        </p:blipFill>
        <p:spPr>
          <a:xfrm>
            <a:off x="4758592" y="161044"/>
            <a:ext cx="3525389" cy="2882005"/>
          </a:xfrm>
          <a:prstGeom prst="rect">
            <a:avLst/>
          </a:prstGeom>
        </p:spPr>
        <p:style>
          <a:lnRef idx="2">
            <a:schemeClr val="dk1"/>
          </a:lnRef>
          <a:fillRef idx="1">
            <a:schemeClr val="lt1"/>
          </a:fillRef>
          <a:effectRef idx="0">
            <a:schemeClr val="dk1"/>
          </a:effectRef>
          <a:fontRef idx="minor">
            <a:schemeClr val="dk1"/>
          </a:fontRef>
        </p:style>
      </p:pic>
      <p:pic>
        <p:nvPicPr>
          <p:cNvPr id="6" name="Content Placeholder 3">
            <a:extLst>
              <a:ext uri="{FF2B5EF4-FFF2-40B4-BE49-F238E27FC236}">
                <a16:creationId xmlns:a16="http://schemas.microsoft.com/office/drawing/2014/main" id="{BFE3642A-4E22-4DDE-B869-EC516F25D570}"/>
              </a:ext>
            </a:extLst>
          </p:cNvPr>
          <p:cNvPicPr>
            <a:picLocks noChangeAspect="1"/>
          </p:cNvPicPr>
          <p:nvPr/>
        </p:nvPicPr>
        <p:blipFill>
          <a:blip r:embed="rId3"/>
          <a:stretch>
            <a:fillRect/>
          </a:stretch>
        </p:blipFill>
        <p:spPr>
          <a:xfrm>
            <a:off x="4758592" y="3714226"/>
            <a:ext cx="3517567" cy="2814052"/>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50569260-26BD-4398-8AA6-14F3231FE10D}"/>
              </a:ext>
            </a:extLst>
          </p:cNvPr>
          <p:cNvPicPr>
            <a:picLocks noChangeAspect="1"/>
          </p:cNvPicPr>
          <p:nvPr/>
        </p:nvPicPr>
        <p:blipFill>
          <a:blip r:embed="rId4"/>
          <a:stretch>
            <a:fillRect/>
          </a:stretch>
        </p:blipFill>
        <p:spPr>
          <a:xfrm>
            <a:off x="8451761" y="2058460"/>
            <a:ext cx="3530355" cy="2741079"/>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01FE2885-8D32-4746-BF09-D326B8E6FD6F}"/>
              </a:ext>
            </a:extLst>
          </p:cNvPr>
          <p:cNvPicPr>
            <a:picLocks noChangeAspect="1"/>
          </p:cNvPicPr>
          <p:nvPr/>
        </p:nvPicPr>
        <p:blipFill>
          <a:blip r:embed="rId5"/>
          <a:stretch>
            <a:fillRect/>
          </a:stretch>
        </p:blipFill>
        <p:spPr>
          <a:xfrm>
            <a:off x="504547" y="3521753"/>
            <a:ext cx="3834313" cy="3006525"/>
          </a:xfrm>
          <a:prstGeom prst="rect">
            <a:avLst/>
          </a:prstGeom>
        </p:spPr>
      </p:pic>
      <p:pic>
        <p:nvPicPr>
          <p:cNvPr id="9" name="Picture 8">
            <a:extLst>
              <a:ext uri="{FF2B5EF4-FFF2-40B4-BE49-F238E27FC236}">
                <a16:creationId xmlns:a16="http://schemas.microsoft.com/office/drawing/2014/main" id="{A97211A6-384C-4F8A-8CB0-8D8826F915B6}"/>
              </a:ext>
            </a:extLst>
          </p:cNvPr>
          <p:cNvPicPr>
            <a:picLocks noChangeAspect="1"/>
          </p:cNvPicPr>
          <p:nvPr/>
        </p:nvPicPr>
        <p:blipFill>
          <a:blip r:embed="rId6"/>
          <a:stretch>
            <a:fillRect/>
          </a:stretch>
        </p:blipFill>
        <p:spPr>
          <a:xfrm>
            <a:off x="8805047" y="161044"/>
            <a:ext cx="2823781" cy="1783503"/>
          </a:xfrm>
          <a:prstGeom prst="rect">
            <a:avLst/>
          </a:prstGeom>
        </p:spPr>
      </p:pic>
      <p:pic>
        <p:nvPicPr>
          <p:cNvPr id="10" name="Picture 9">
            <a:extLst>
              <a:ext uri="{FF2B5EF4-FFF2-40B4-BE49-F238E27FC236}">
                <a16:creationId xmlns:a16="http://schemas.microsoft.com/office/drawing/2014/main" id="{79E32A1D-B090-4620-9B08-1D00216ABAFE}"/>
              </a:ext>
            </a:extLst>
          </p:cNvPr>
          <p:cNvPicPr>
            <a:picLocks noChangeAspect="1"/>
          </p:cNvPicPr>
          <p:nvPr/>
        </p:nvPicPr>
        <p:blipFill>
          <a:blip r:embed="rId7"/>
          <a:stretch>
            <a:fillRect/>
          </a:stretch>
        </p:blipFill>
        <p:spPr>
          <a:xfrm>
            <a:off x="8451759" y="5164813"/>
            <a:ext cx="3530355" cy="1325302"/>
          </a:xfrm>
          <a:prstGeom prst="rect">
            <a:avLst/>
          </a:prstGeom>
        </p:spPr>
      </p:pic>
    </p:spTree>
    <p:extLst>
      <p:ext uri="{BB962C8B-B14F-4D97-AF65-F5344CB8AC3E}">
        <p14:creationId xmlns:p14="http://schemas.microsoft.com/office/powerpoint/2010/main" val="81616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1932886-0D48-457B-BFAC-A86F37AAE183}"/>
              </a:ext>
            </a:extLst>
          </p:cNvPr>
          <p:cNvSpPr>
            <a:spLocks noGrp="1"/>
          </p:cNvSpPr>
          <p:nvPr>
            <p:ph type="title"/>
          </p:nvPr>
        </p:nvSpPr>
        <p:spPr>
          <a:xfrm>
            <a:off x="1097280" y="286603"/>
            <a:ext cx="10058400" cy="1450757"/>
          </a:xfrm>
        </p:spPr>
        <p:txBody>
          <a:bodyPr/>
          <a:lstStyle/>
          <a:p>
            <a:r>
              <a:rPr lang="en-US" dirty="0"/>
              <a:t>Time Series Analysis of GNI (USA)</a:t>
            </a:r>
          </a:p>
        </p:txBody>
      </p:sp>
      <p:sp>
        <p:nvSpPr>
          <p:cNvPr id="15" name="Content Placeholder 2">
            <a:extLst>
              <a:ext uri="{FF2B5EF4-FFF2-40B4-BE49-F238E27FC236}">
                <a16:creationId xmlns:a16="http://schemas.microsoft.com/office/drawing/2014/main" id="{4DFD7B98-5550-4198-99D4-A2048482330D}"/>
              </a:ext>
            </a:extLst>
          </p:cNvPr>
          <p:cNvSpPr>
            <a:spLocks noGrp="1"/>
          </p:cNvSpPr>
          <p:nvPr>
            <p:ph idx="1"/>
          </p:nvPr>
        </p:nvSpPr>
        <p:spPr>
          <a:xfrm>
            <a:off x="1097280" y="2108201"/>
            <a:ext cx="5778082" cy="3760891"/>
          </a:xfrm>
          <a:prstGeom prst="rect">
            <a:avLst/>
          </a:prstGeom>
        </p:spPr>
        <p:txBody>
          <a:bodyPr>
            <a:normAutofit lnSpcReduction="10000"/>
          </a:bodyPr>
          <a:lstStyle/>
          <a:p>
            <a:pPr>
              <a:lnSpc>
                <a:spcPct val="90000"/>
              </a:lnSpc>
              <a:buFont typeface="Wingdings" panose="05000000000000000000" pitchFamily="2" charset="2"/>
              <a:buChar char="v"/>
            </a:pPr>
            <a:r>
              <a:rPr lang="en-US" dirty="0"/>
              <a:t> Preparing time series dataframe</a:t>
            </a:r>
          </a:p>
          <a:p>
            <a:pPr>
              <a:lnSpc>
                <a:spcPct val="90000"/>
              </a:lnSpc>
              <a:buFont typeface="Wingdings" panose="05000000000000000000" pitchFamily="2" charset="2"/>
              <a:buChar char="v"/>
            </a:pPr>
            <a:r>
              <a:rPr lang="en-US" dirty="0"/>
              <a:t>Check for stationarity</a:t>
            </a:r>
          </a:p>
          <a:p>
            <a:pPr>
              <a:lnSpc>
                <a:spcPct val="90000"/>
              </a:lnSpc>
              <a:buFont typeface="Wingdings" panose="05000000000000000000" pitchFamily="2" charset="2"/>
              <a:buChar char="v"/>
            </a:pPr>
            <a:r>
              <a:rPr lang="en-US" dirty="0"/>
              <a:t>Removing stationarity seasonality and trend</a:t>
            </a:r>
          </a:p>
          <a:p>
            <a:pPr>
              <a:lnSpc>
                <a:spcPct val="90000"/>
              </a:lnSpc>
              <a:buFont typeface="Wingdings" panose="05000000000000000000" pitchFamily="2" charset="2"/>
              <a:buChar char="v"/>
            </a:pPr>
            <a:r>
              <a:rPr lang="en-US" dirty="0"/>
              <a:t>Modeling</a:t>
            </a:r>
          </a:p>
          <a:p>
            <a:pPr>
              <a:lnSpc>
                <a:spcPct val="90000"/>
              </a:lnSpc>
              <a:buFont typeface="Wingdings" panose="05000000000000000000" pitchFamily="2" charset="2"/>
              <a:buChar char="v"/>
            </a:pPr>
            <a:r>
              <a:rPr lang="en-US" dirty="0"/>
              <a:t> Predicting Values</a:t>
            </a:r>
          </a:p>
          <a:p>
            <a:pPr lvl="1">
              <a:lnSpc>
                <a:spcPct val="90000"/>
              </a:lnSpc>
              <a:buFont typeface="Wingdings" panose="05000000000000000000" pitchFamily="2" charset="2"/>
              <a:buChar char="v"/>
            </a:pPr>
            <a:r>
              <a:rPr lang="en-US" sz="1900" dirty="0"/>
              <a:t> Auto-Regressive Model</a:t>
            </a:r>
          </a:p>
          <a:p>
            <a:pPr lvl="1">
              <a:lnSpc>
                <a:spcPct val="90000"/>
              </a:lnSpc>
              <a:buFont typeface="Wingdings" panose="05000000000000000000" pitchFamily="2" charset="2"/>
              <a:buChar char="v"/>
            </a:pPr>
            <a:r>
              <a:rPr lang="en-US" sz="1900" dirty="0"/>
              <a:t> Moving average model</a:t>
            </a:r>
          </a:p>
          <a:p>
            <a:pPr lvl="1">
              <a:lnSpc>
                <a:spcPct val="90000"/>
              </a:lnSpc>
              <a:buFont typeface="Wingdings" panose="05000000000000000000" pitchFamily="2" charset="2"/>
              <a:buChar char="v"/>
            </a:pPr>
            <a:r>
              <a:rPr lang="en-US" sz="1900" dirty="0"/>
              <a:t> Auto-Regressive Integrated Moving Averages Model</a:t>
            </a:r>
          </a:p>
          <a:p>
            <a:pPr>
              <a:lnSpc>
                <a:spcPct val="90000"/>
              </a:lnSpc>
              <a:buFont typeface="Wingdings" panose="05000000000000000000" pitchFamily="2" charset="2"/>
              <a:buChar char="v"/>
            </a:pPr>
            <a:r>
              <a:rPr lang="en-US" dirty="0"/>
              <a:t>Rescaling</a:t>
            </a:r>
          </a:p>
          <a:p>
            <a:pPr>
              <a:lnSpc>
                <a:spcPct val="90000"/>
              </a:lnSpc>
              <a:buFont typeface="Wingdings" panose="05000000000000000000" pitchFamily="2" charset="2"/>
              <a:buChar char="v"/>
            </a:pPr>
            <a:r>
              <a:rPr lang="en-US" dirty="0"/>
              <a:t>Forecasting values of next 20 years</a:t>
            </a:r>
          </a:p>
        </p:txBody>
      </p:sp>
      <p:pic>
        <p:nvPicPr>
          <p:cNvPr id="5" name="Picture 4">
            <a:extLst>
              <a:ext uri="{FF2B5EF4-FFF2-40B4-BE49-F238E27FC236}">
                <a16:creationId xmlns:a16="http://schemas.microsoft.com/office/drawing/2014/main" id="{A6626142-9C80-48CF-BDA8-BD98FC120FF8}"/>
              </a:ext>
            </a:extLst>
          </p:cNvPr>
          <p:cNvPicPr>
            <a:picLocks noChangeAspect="1"/>
          </p:cNvPicPr>
          <p:nvPr/>
        </p:nvPicPr>
        <p:blipFill>
          <a:blip r:embed="rId2"/>
          <a:stretch>
            <a:fillRect/>
          </a:stretch>
        </p:blipFill>
        <p:spPr>
          <a:xfrm>
            <a:off x="6875362" y="1978243"/>
            <a:ext cx="2282401" cy="1450757"/>
          </a:xfrm>
          <a:prstGeom prst="rect">
            <a:avLst/>
          </a:prstGeom>
        </p:spPr>
      </p:pic>
      <p:pic>
        <p:nvPicPr>
          <p:cNvPr id="7" name="Picture 6">
            <a:extLst>
              <a:ext uri="{FF2B5EF4-FFF2-40B4-BE49-F238E27FC236}">
                <a16:creationId xmlns:a16="http://schemas.microsoft.com/office/drawing/2014/main" id="{B505DE9E-AD7D-4303-B320-E80707030836}"/>
              </a:ext>
            </a:extLst>
          </p:cNvPr>
          <p:cNvPicPr>
            <a:picLocks noChangeAspect="1"/>
          </p:cNvPicPr>
          <p:nvPr/>
        </p:nvPicPr>
        <p:blipFill>
          <a:blip r:embed="rId3"/>
          <a:stretch>
            <a:fillRect/>
          </a:stretch>
        </p:blipFill>
        <p:spPr>
          <a:xfrm>
            <a:off x="7280475" y="3443469"/>
            <a:ext cx="4280317" cy="2901909"/>
          </a:xfrm>
          <a:prstGeom prst="rect">
            <a:avLst/>
          </a:prstGeom>
        </p:spPr>
      </p:pic>
      <p:pic>
        <p:nvPicPr>
          <p:cNvPr id="8" name="Picture 7">
            <a:extLst>
              <a:ext uri="{FF2B5EF4-FFF2-40B4-BE49-F238E27FC236}">
                <a16:creationId xmlns:a16="http://schemas.microsoft.com/office/drawing/2014/main" id="{DE569611-D42E-49F2-B5A9-ACC3D71DE8E4}"/>
              </a:ext>
            </a:extLst>
          </p:cNvPr>
          <p:cNvPicPr>
            <a:picLocks noChangeAspect="1"/>
          </p:cNvPicPr>
          <p:nvPr/>
        </p:nvPicPr>
        <p:blipFill>
          <a:blip r:embed="rId4"/>
          <a:stretch>
            <a:fillRect/>
          </a:stretch>
        </p:blipFill>
        <p:spPr>
          <a:xfrm>
            <a:off x="9139237" y="1978243"/>
            <a:ext cx="2574343" cy="1436289"/>
          </a:xfrm>
          <a:prstGeom prst="rect">
            <a:avLst/>
          </a:prstGeom>
        </p:spPr>
      </p:pic>
    </p:spTree>
    <p:extLst>
      <p:ext uri="{BB962C8B-B14F-4D97-AF65-F5344CB8AC3E}">
        <p14:creationId xmlns:p14="http://schemas.microsoft.com/office/powerpoint/2010/main" val="3655314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1932886-0D48-457B-BFAC-A86F37AAE183}"/>
              </a:ext>
            </a:extLst>
          </p:cNvPr>
          <p:cNvSpPr>
            <a:spLocks noGrp="1"/>
          </p:cNvSpPr>
          <p:nvPr>
            <p:ph type="title"/>
          </p:nvPr>
        </p:nvSpPr>
        <p:spPr>
          <a:xfrm>
            <a:off x="1097280" y="286603"/>
            <a:ext cx="10058400" cy="1450757"/>
          </a:xfrm>
        </p:spPr>
        <p:txBody>
          <a:bodyPr/>
          <a:lstStyle/>
          <a:p>
            <a:r>
              <a:rPr lang="en-US" dirty="0"/>
              <a:t>Time Series Analysis (Contd.)</a:t>
            </a:r>
          </a:p>
        </p:txBody>
      </p:sp>
      <p:pic>
        <p:nvPicPr>
          <p:cNvPr id="4" name="Picture 3">
            <a:extLst>
              <a:ext uri="{FF2B5EF4-FFF2-40B4-BE49-F238E27FC236}">
                <a16:creationId xmlns:a16="http://schemas.microsoft.com/office/drawing/2014/main" id="{0700B4C2-48FB-48B1-9B6F-C1D29E1E5E7E}"/>
              </a:ext>
            </a:extLst>
          </p:cNvPr>
          <p:cNvPicPr>
            <a:picLocks noChangeAspect="1"/>
          </p:cNvPicPr>
          <p:nvPr/>
        </p:nvPicPr>
        <p:blipFill>
          <a:blip r:embed="rId2"/>
          <a:stretch>
            <a:fillRect/>
          </a:stretch>
        </p:blipFill>
        <p:spPr>
          <a:xfrm>
            <a:off x="1097280" y="2035918"/>
            <a:ext cx="3036975" cy="2210918"/>
          </a:xfrm>
          <a:prstGeom prst="rect">
            <a:avLst/>
          </a:prstGeom>
        </p:spPr>
      </p:pic>
      <p:pic>
        <p:nvPicPr>
          <p:cNvPr id="6" name="Picture 5">
            <a:extLst>
              <a:ext uri="{FF2B5EF4-FFF2-40B4-BE49-F238E27FC236}">
                <a16:creationId xmlns:a16="http://schemas.microsoft.com/office/drawing/2014/main" id="{8D3E084E-1F8D-400E-A256-D1228DDC473F}"/>
              </a:ext>
            </a:extLst>
          </p:cNvPr>
          <p:cNvPicPr>
            <a:picLocks noChangeAspect="1"/>
          </p:cNvPicPr>
          <p:nvPr/>
        </p:nvPicPr>
        <p:blipFill>
          <a:blip r:embed="rId3"/>
          <a:stretch>
            <a:fillRect/>
          </a:stretch>
        </p:blipFill>
        <p:spPr>
          <a:xfrm>
            <a:off x="4227735" y="2812479"/>
            <a:ext cx="4675842" cy="2929903"/>
          </a:xfrm>
          <a:prstGeom prst="rect">
            <a:avLst/>
          </a:prstGeom>
        </p:spPr>
      </p:pic>
      <p:pic>
        <p:nvPicPr>
          <p:cNvPr id="10" name="Picture 9">
            <a:extLst>
              <a:ext uri="{FF2B5EF4-FFF2-40B4-BE49-F238E27FC236}">
                <a16:creationId xmlns:a16="http://schemas.microsoft.com/office/drawing/2014/main" id="{3E61F67E-8C30-4AFE-B66D-E9C64DC00A90}"/>
              </a:ext>
            </a:extLst>
          </p:cNvPr>
          <p:cNvPicPr>
            <a:picLocks noChangeAspect="1"/>
          </p:cNvPicPr>
          <p:nvPr/>
        </p:nvPicPr>
        <p:blipFill>
          <a:blip r:embed="rId4"/>
          <a:stretch>
            <a:fillRect/>
          </a:stretch>
        </p:blipFill>
        <p:spPr>
          <a:xfrm>
            <a:off x="1097280" y="4203343"/>
            <a:ext cx="3164127" cy="2164594"/>
          </a:xfrm>
          <a:prstGeom prst="rect">
            <a:avLst/>
          </a:prstGeom>
        </p:spPr>
      </p:pic>
      <p:pic>
        <p:nvPicPr>
          <p:cNvPr id="11" name="Picture 10">
            <a:extLst>
              <a:ext uri="{FF2B5EF4-FFF2-40B4-BE49-F238E27FC236}">
                <a16:creationId xmlns:a16="http://schemas.microsoft.com/office/drawing/2014/main" id="{3DBB487A-7B84-4D7A-84D6-47DB0F05FA15}"/>
              </a:ext>
            </a:extLst>
          </p:cNvPr>
          <p:cNvPicPr>
            <a:picLocks noChangeAspect="1"/>
          </p:cNvPicPr>
          <p:nvPr/>
        </p:nvPicPr>
        <p:blipFill>
          <a:blip r:embed="rId5"/>
          <a:stretch>
            <a:fillRect/>
          </a:stretch>
        </p:blipFill>
        <p:spPr>
          <a:xfrm>
            <a:off x="8869904" y="2035919"/>
            <a:ext cx="3164128" cy="2210918"/>
          </a:xfrm>
          <a:prstGeom prst="rect">
            <a:avLst/>
          </a:prstGeom>
        </p:spPr>
      </p:pic>
      <p:pic>
        <p:nvPicPr>
          <p:cNvPr id="12" name="Picture 11">
            <a:extLst>
              <a:ext uri="{FF2B5EF4-FFF2-40B4-BE49-F238E27FC236}">
                <a16:creationId xmlns:a16="http://schemas.microsoft.com/office/drawing/2014/main" id="{27A219CC-2BCC-4ECA-A8D1-4C5B40B811C2}"/>
              </a:ext>
            </a:extLst>
          </p:cNvPr>
          <p:cNvPicPr>
            <a:picLocks noChangeAspect="1"/>
          </p:cNvPicPr>
          <p:nvPr/>
        </p:nvPicPr>
        <p:blipFill>
          <a:blip r:embed="rId6"/>
          <a:stretch>
            <a:fillRect/>
          </a:stretch>
        </p:blipFill>
        <p:spPr>
          <a:xfrm>
            <a:off x="8869904" y="4277431"/>
            <a:ext cx="3164128" cy="2016418"/>
          </a:xfrm>
          <a:prstGeom prst="rect">
            <a:avLst/>
          </a:prstGeom>
        </p:spPr>
      </p:pic>
    </p:spTree>
    <p:extLst>
      <p:ext uri="{BB962C8B-B14F-4D97-AF65-F5344CB8AC3E}">
        <p14:creationId xmlns:p14="http://schemas.microsoft.com/office/powerpoint/2010/main" val="1328033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0D0470-173B-4867-9971-C51067B2F923}"/>
              </a:ext>
            </a:extLst>
          </p:cNvPr>
          <p:cNvSpPr>
            <a:spLocks noGrp="1"/>
          </p:cNvSpPr>
          <p:nvPr>
            <p:ph type="title"/>
          </p:nvPr>
        </p:nvSpPr>
        <p:spPr>
          <a:xfrm>
            <a:off x="643465" y="-185891"/>
            <a:ext cx="3517567" cy="2093975"/>
          </a:xfrm>
        </p:spPr>
        <p:txBody>
          <a:bodyPr/>
          <a:lstStyle/>
          <a:p>
            <a:r>
              <a:rPr lang="en-US" dirty="0"/>
              <a:t>Conclusion</a:t>
            </a:r>
          </a:p>
        </p:txBody>
      </p:sp>
      <p:sp>
        <p:nvSpPr>
          <p:cNvPr id="9" name="Title 1">
            <a:extLst>
              <a:ext uri="{FF2B5EF4-FFF2-40B4-BE49-F238E27FC236}">
                <a16:creationId xmlns:a16="http://schemas.microsoft.com/office/drawing/2014/main" id="{93FDF39A-E659-49FD-B389-B265150AB6CF}"/>
              </a:ext>
            </a:extLst>
          </p:cNvPr>
          <p:cNvSpPr txBox="1">
            <a:spLocks/>
          </p:cNvSpPr>
          <p:nvPr/>
        </p:nvSpPr>
        <p:spPr>
          <a:xfrm>
            <a:off x="643466" y="3429000"/>
            <a:ext cx="3517567" cy="20939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0" i="0" kern="1200" spc="-50" baseline="0">
                <a:solidFill>
                  <a:srgbClr val="FFFFFF"/>
                </a:solidFill>
                <a:latin typeface="+mj-lt"/>
                <a:ea typeface="+mj-ea"/>
                <a:cs typeface="+mj-cs"/>
              </a:defRPr>
            </a:lvl1pPr>
          </a:lstStyle>
          <a:p>
            <a:r>
              <a:rPr lang="en-US" dirty="0"/>
              <a:t>Limitation &amp; Future Scope</a:t>
            </a:r>
          </a:p>
        </p:txBody>
      </p:sp>
      <p:sp>
        <p:nvSpPr>
          <p:cNvPr id="5" name="Rectangle 4">
            <a:extLst>
              <a:ext uri="{FF2B5EF4-FFF2-40B4-BE49-F238E27FC236}">
                <a16:creationId xmlns:a16="http://schemas.microsoft.com/office/drawing/2014/main" id="{D3BF80A5-F8E8-4600-A2B2-C98C4C19AD53}"/>
              </a:ext>
            </a:extLst>
          </p:cNvPr>
          <p:cNvSpPr/>
          <p:nvPr/>
        </p:nvSpPr>
        <p:spPr>
          <a:xfrm>
            <a:off x="4296205" y="430756"/>
            <a:ext cx="7469529" cy="3693319"/>
          </a:xfrm>
          <a:prstGeom prst="rect">
            <a:avLst/>
          </a:prstGeom>
        </p:spPr>
        <p:txBody>
          <a:bodyPr wrap="square">
            <a:spAutoFit/>
          </a:bodyPr>
          <a:lstStyle/>
          <a:p>
            <a:pPr marL="742950" lvl="1" indent="-285750">
              <a:buFont typeface="Wingdings" panose="05000000000000000000" pitchFamily="2" charset="2"/>
              <a:buChar char="v"/>
            </a:pPr>
            <a:r>
              <a:rPr lang="en-US" dirty="0">
                <a:latin typeface="Calibri" panose="020F0502020204030204" pitchFamily="34" charset="0"/>
                <a:cs typeface="Calibri" panose="020F0502020204030204" pitchFamily="34" charset="0"/>
              </a:rPr>
              <a:t>Under this project, we are focusing on the prediction of GDP and economic growth of the country depending on the variation of parameters. This project also covers the different factors which can boom or burst the economy thus helpful for economists to bring superior plans to promote the nation's growth.</a:t>
            </a:r>
          </a:p>
          <a:p>
            <a:pPr marL="742950" lvl="1" indent="-285750">
              <a:buFont typeface="Wingdings" panose="05000000000000000000" pitchFamily="2" charset="2"/>
              <a:buChar char="v"/>
            </a:pPr>
            <a:r>
              <a:rPr lang="en-US" dirty="0" err="1">
                <a:latin typeface="Calibri" panose="020F0502020204030204" pitchFamily="34" charset="0"/>
                <a:cs typeface="Calibri" panose="020F0502020204030204" pitchFamily="34" charset="0"/>
              </a:rPr>
              <a:t>Kneighbour</a:t>
            </a:r>
            <a:r>
              <a:rPr lang="en-US" dirty="0">
                <a:latin typeface="Calibri" panose="020F0502020204030204" pitchFamily="34" charset="0"/>
                <a:cs typeface="Calibri" panose="020F0502020204030204" pitchFamily="34" charset="0"/>
              </a:rPr>
              <a:t> Regression is best model to predict with higher accuracy and lowest Error.</a:t>
            </a:r>
          </a:p>
          <a:p>
            <a:pPr marL="742950" lvl="1" indent="-285750">
              <a:buFont typeface="Wingdings" panose="05000000000000000000" pitchFamily="2" charset="2"/>
              <a:buChar char="v"/>
            </a:pPr>
            <a:r>
              <a:rPr lang="en-US" dirty="0">
                <a:latin typeface="Calibri" panose="020F0502020204030204" pitchFamily="34" charset="0"/>
                <a:cs typeface="Calibri" panose="020F0502020204030204" pitchFamily="34" charset="0"/>
              </a:rPr>
              <a:t>Second best model is Linear Regression model with Label Encoder.</a:t>
            </a:r>
          </a:p>
          <a:p>
            <a:pPr marL="742950" lvl="1" indent="-285750">
              <a:buFont typeface="Wingdings" panose="05000000000000000000" pitchFamily="2" charset="2"/>
              <a:buChar char="v"/>
            </a:pPr>
            <a:r>
              <a:rPr lang="en-US" dirty="0">
                <a:latin typeface="Calibri" panose="020F0502020204030204" pitchFamily="34" charset="0"/>
                <a:cs typeface="Calibri" panose="020F0502020204030204" pitchFamily="34" charset="0"/>
              </a:rPr>
              <a:t>Time Series Analysis can be done to have future forecasted value.</a:t>
            </a:r>
          </a:p>
          <a:p>
            <a:pPr marL="742950" lvl="1" indent="-285750">
              <a:buFont typeface="Wingdings" panose="05000000000000000000" pitchFamily="2" charset="2"/>
              <a:buChar char="v"/>
            </a:pPr>
            <a:r>
              <a:rPr lang="en-US" dirty="0">
                <a:latin typeface="Calibri" panose="020F0502020204030204" pitchFamily="34" charset="0"/>
                <a:cs typeface="Calibri" panose="020F0502020204030204" pitchFamily="34" charset="0"/>
              </a:rPr>
              <a:t>ARIMA TS model is best for predicting future values. Here we did it for next 20 years with 95% confidence.</a:t>
            </a:r>
          </a:p>
          <a:p>
            <a:pPr marL="742950" lvl="1" indent="-285750">
              <a:buFont typeface="Wingdings" panose="05000000000000000000" pitchFamily="2" charset="2"/>
              <a:buChar char="v"/>
            </a:pPr>
            <a:r>
              <a:rPr lang="en-US" dirty="0">
                <a:latin typeface="Calibri" panose="020F0502020204030204" pitchFamily="34" charset="0"/>
                <a:cs typeface="Calibri" panose="020F0502020204030204" pitchFamily="34" charset="0"/>
              </a:rPr>
              <a:t>ARIMA model is used to predict GNI for the attributes highly corelated with GDP. The predicted value is till 2040.</a:t>
            </a:r>
          </a:p>
        </p:txBody>
      </p:sp>
      <p:sp>
        <p:nvSpPr>
          <p:cNvPr id="6" name="Rectangle 5">
            <a:extLst>
              <a:ext uri="{FF2B5EF4-FFF2-40B4-BE49-F238E27FC236}">
                <a16:creationId xmlns:a16="http://schemas.microsoft.com/office/drawing/2014/main" id="{A161D416-CDFE-4BDD-8206-EE732E7AFACD}"/>
              </a:ext>
            </a:extLst>
          </p:cNvPr>
          <p:cNvSpPr/>
          <p:nvPr/>
        </p:nvSpPr>
        <p:spPr>
          <a:xfrm>
            <a:off x="4296205" y="4475987"/>
            <a:ext cx="7469528" cy="2308324"/>
          </a:xfrm>
          <a:prstGeom prst="rect">
            <a:avLst/>
          </a:prstGeom>
        </p:spPr>
        <p:txBody>
          <a:bodyPr wrap="square">
            <a:spAutoFit/>
          </a:bodyPr>
          <a:lstStyle/>
          <a:p>
            <a:pPr marL="742950" lvl="1" indent="-285750">
              <a:buFont typeface="Wingdings" panose="05000000000000000000" pitchFamily="2" charset="2"/>
              <a:buChar char="v"/>
            </a:pPr>
            <a:r>
              <a:rPr lang="en-US" dirty="0">
                <a:latin typeface="Calibri" panose="020F0502020204030204" pitchFamily="34" charset="0"/>
                <a:cs typeface="Calibri" panose="020F0502020204030204" pitchFamily="34" charset="0"/>
              </a:rPr>
              <a:t>Currently, we are having the limited data which are made public from IMF and </a:t>
            </a:r>
            <a:r>
              <a:rPr lang="en-US" dirty="0" err="1">
                <a:latin typeface="Calibri" panose="020F0502020204030204" pitchFamily="34" charset="0"/>
                <a:cs typeface="Calibri" panose="020F0502020204030204" pitchFamily="34" charset="0"/>
              </a:rPr>
              <a:t>WorldBank</a:t>
            </a:r>
            <a:r>
              <a:rPr lang="en-US" dirty="0">
                <a:latin typeface="Calibri" panose="020F0502020204030204" pitchFamily="34" charset="0"/>
                <a:cs typeface="Calibri" panose="020F0502020204030204" pitchFamily="34" charset="0"/>
              </a:rPr>
              <a:t> so the analysis is done based on those data. Also, the data is not rich for all parameters or indicators thus more rich data will give a better prediction. </a:t>
            </a:r>
          </a:p>
          <a:p>
            <a:pPr marL="742950" lvl="1" indent="-285750">
              <a:buFont typeface="Wingdings" panose="05000000000000000000" pitchFamily="2" charset="2"/>
              <a:buChar char="v"/>
            </a:pPr>
            <a:r>
              <a:rPr lang="en-US" dirty="0">
                <a:latin typeface="Calibri" panose="020F0502020204030204" pitchFamily="34" charset="0"/>
                <a:cs typeface="Calibri" panose="020F0502020204030204" pitchFamily="34" charset="0"/>
              </a:rPr>
              <a:t>Data for lower income group countries are not available so more rich dataset is needed.</a:t>
            </a:r>
          </a:p>
          <a:p>
            <a:pPr marL="742950" lvl="1" indent="-285750">
              <a:buFont typeface="Wingdings" panose="05000000000000000000" pitchFamily="2" charset="2"/>
              <a:buChar char="v"/>
            </a:pPr>
            <a:r>
              <a:rPr lang="en-US" dirty="0">
                <a:latin typeface="Calibri" panose="020F0502020204030204" pitchFamily="34" charset="0"/>
                <a:cs typeface="Calibri" panose="020F0502020204030204" pitchFamily="34" charset="0"/>
              </a:rPr>
              <a:t>To have better Time-Series calculation data needs monthly level data instead of annual data.</a:t>
            </a:r>
          </a:p>
        </p:txBody>
      </p:sp>
      <p:sp>
        <p:nvSpPr>
          <p:cNvPr id="2" name="TextBox 1">
            <a:extLst>
              <a:ext uri="{FF2B5EF4-FFF2-40B4-BE49-F238E27FC236}">
                <a16:creationId xmlns:a16="http://schemas.microsoft.com/office/drawing/2014/main" id="{CB9EEFC0-2810-490A-9B05-4842E1AA1A7C}"/>
              </a:ext>
            </a:extLst>
          </p:cNvPr>
          <p:cNvSpPr txBox="1"/>
          <p:nvPr/>
        </p:nvSpPr>
        <p:spPr>
          <a:xfrm>
            <a:off x="4847897" y="4124075"/>
            <a:ext cx="670063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927388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984E9-10DD-494C-944F-317CE789CDFC}"/>
              </a:ext>
            </a:extLst>
          </p:cNvPr>
          <p:cNvSpPr>
            <a:spLocks noGrp="1"/>
          </p:cNvSpPr>
          <p:nvPr>
            <p:ph type="title"/>
          </p:nvPr>
        </p:nvSpPr>
        <p:spPr/>
        <p:txBody>
          <a:bodyPr/>
          <a:lstStyle/>
          <a:p>
            <a:r>
              <a:rPr lang="en-US" dirty="0" err="1"/>
              <a:t>WorkLoad</a:t>
            </a:r>
            <a:r>
              <a:rPr lang="en-US" dirty="0"/>
              <a:t> Distribution</a:t>
            </a:r>
          </a:p>
        </p:txBody>
      </p:sp>
      <p:sp>
        <p:nvSpPr>
          <p:cNvPr id="6" name="TextBox 5">
            <a:extLst>
              <a:ext uri="{FF2B5EF4-FFF2-40B4-BE49-F238E27FC236}">
                <a16:creationId xmlns:a16="http://schemas.microsoft.com/office/drawing/2014/main" id="{4EDD6872-DCCD-4383-8990-D3A98902F154}"/>
              </a:ext>
            </a:extLst>
          </p:cNvPr>
          <p:cNvSpPr txBox="1"/>
          <p:nvPr/>
        </p:nvSpPr>
        <p:spPr>
          <a:xfrm>
            <a:off x="1215341" y="1863557"/>
            <a:ext cx="5717894" cy="4278094"/>
          </a:xfrm>
          <a:prstGeom prst="rect">
            <a:avLst/>
          </a:prstGeom>
          <a:noFill/>
        </p:spPr>
        <p:txBody>
          <a:bodyPr wrap="square" rtlCol="0">
            <a:spAutoFit/>
          </a:bodyPr>
          <a:lstStyle/>
          <a:p>
            <a:endParaRPr lang="en-US" sz="1600" dirty="0"/>
          </a:p>
          <a:p>
            <a:r>
              <a:rPr lang="en-US" sz="1600" dirty="0"/>
              <a:t>This project is collective effort of all four participants but would like to highlight some major highlights of efforts made:</a:t>
            </a:r>
          </a:p>
          <a:p>
            <a:endParaRPr lang="en-US" sz="1600" dirty="0"/>
          </a:p>
          <a:p>
            <a:pPr marL="285750" indent="-285750">
              <a:buFont typeface="Wingdings" panose="05000000000000000000" pitchFamily="2" charset="2"/>
              <a:buChar char="v"/>
            </a:pPr>
            <a:r>
              <a:rPr lang="en-US" sz="1600" dirty="0"/>
              <a:t>Data Acquisition and Preprocessing</a:t>
            </a:r>
          </a:p>
          <a:p>
            <a:pPr marL="742950" lvl="1" indent="-285750">
              <a:buFont typeface="Wingdings" panose="05000000000000000000" pitchFamily="2" charset="2"/>
              <a:buChar char="v"/>
            </a:pPr>
            <a:r>
              <a:rPr lang="en-US" sz="1600" dirty="0"/>
              <a:t>Aishwarya Ravi</a:t>
            </a:r>
          </a:p>
          <a:p>
            <a:pPr marL="742950" lvl="1" indent="-285750">
              <a:buFont typeface="Wingdings" panose="05000000000000000000" pitchFamily="2" charset="2"/>
              <a:buChar char="v"/>
            </a:pPr>
            <a:r>
              <a:rPr lang="en-US" sz="1600" dirty="0"/>
              <a:t>Awanish Tiwari</a:t>
            </a:r>
          </a:p>
          <a:p>
            <a:pPr marL="742950" lvl="1"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a:t>Data Modification and Final Dataframe</a:t>
            </a:r>
          </a:p>
          <a:p>
            <a:pPr marL="742950" lvl="1" indent="-285750">
              <a:buFont typeface="Wingdings" panose="05000000000000000000" pitchFamily="2" charset="2"/>
              <a:buChar char="v"/>
            </a:pPr>
            <a:r>
              <a:rPr lang="en-US" sz="1600" dirty="0"/>
              <a:t>Abhinav Mani Tripathi</a:t>
            </a:r>
          </a:p>
          <a:p>
            <a:pPr marL="742950" lvl="1" indent="-285750">
              <a:buFont typeface="Wingdings" panose="05000000000000000000" pitchFamily="2" charset="2"/>
              <a:buChar char="v"/>
            </a:pPr>
            <a:r>
              <a:rPr lang="en-US" sz="1600" dirty="0"/>
              <a:t>Awanish Tiwari</a:t>
            </a:r>
          </a:p>
          <a:p>
            <a:pPr marL="742950" lvl="1" indent="-285750">
              <a:buFont typeface="Wingdings" panose="05000000000000000000" pitchFamily="2" charset="2"/>
              <a:buChar char="v"/>
            </a:pPr>
            <a:r>
              <a:rPr lang="en-US" sz="1600" dirty="0"/>
              <a:t>Nupur Roy Chowdhury</a:t>
            </a:r>
          </a:p>
          <a:p>
            <a:pPr lvl="1"/>
            <a:endParaRPr lang="en-US" sz="1600" dirty="0"/>
          </a:p>
          <a:p>
            <a:pPr marL="285750" indent="-285750">
              <a:buFont typeface="Wingdings" panose="05000000000000000000" pitchFamily="2" charset="2"/>
              <a:buChar char="v"/>
            </a:pPr>
            <a:r>
              <a:rPr lang="en-US" sz="1600" dirty="0"/>
              <a:t>EDA</a:t>
            </a:r>
          </a:p>
          <a:p>
            <a:pPr marL="742950" lvl="1" indent="-285750">
              <a:buFont typeface="Wingdings" panose="05000000000000000000" pitchFamily="2" charset="2"/>
              <a:buChar char="v"/>
            </a:pPr>
            <a:r>
              <a:rPr lang="en-US" sz="1600" dirty="0"/>
              <a:t>Awanish Tiwari</a:t>
            </a:r>
          </a:p>
          <a:p>
            <a:pPr marL="742950" lvl="1" indent="-285750">
              <a:buFont typeface="Wingdings" panose="05000000000000000000" pitchFamily="2" charset="2"/>
              <a:buChar char="v"/>
            </a:pPr>
            <a:r>
              <a:rPr lang="en-US" sz="1600" dirty="0"/>
              <a:t>Nupur Roy Chowdhury</a:t>
            </a:r>
          </a:p>
          <a:p>
            <a:pPr lvl="1"/>
            <a:endParaRPr lang="en-US" sz="1600" dirty="0"/>
          </a:p>
        </p:txBody>
      </p:sp>
      <p:sp>
        <p:nvSpPr>
          <p:cNvPr id="7" name="Rectangle 6">
            <a:extLst>
              <a:ext uri="{FF2B5EF4-FFF2-40B4-BE49-F238E27FC236}">
                <a16:creationId xmlns:a16="http://schemas.microsoft.com/office/drawing/2014/main" id="{74FC1202-046E-43B1-A10A-4BDEC2DC10AC}"/>
              </a:ext>
            </a:extLst>
          </p:cNvPr>
          <p:cNvSpPr/>
          <p:nvPr/>
        </p:nvSpPr>
        <p:spPr>
          <a:xfrm>
            <a:off x="6300485" y="2875802"/>
            <a:ext cx="6096000" cy="3046988"/>
          </a:xfrm>
          <a:prstGeom prst="rect">
            <a:avLst/>
          </a:prstGeom>
        </p:spPr>
        <p:txBody>
          <a:bodyPr>
            <a:spAutoFit/>
          </a:bodyPr>
          <a:lstStyle/>
          <a:p>
            <a:pPr marL="285750" indent="-285750">
              <a:buFont typeface="Wingdings" panose="05000000000000000000" pitchFamily="2" charset="2"/>
              <a:buChar char="v"/>
            </a:pPr>
            <a:r>
              <a:rPr lang="en-US" sz="1600" dirty="0"/>
              <a:t>Modeling</a:t>
            </a:r>
          </a:p>
          <a:p>
            <a:pPr marL="742950" lvl="1" indent="-285750">
              <a:buFont typeface="Wingdings" panose="05000000000000000000" pitchFamily="2" charset="2"/>
              <a:buChar char="v"/>
            </a:pPr>
            <a:r>
              <a:rPr lang="en-US" sz="1600" dirty="0"/>
              <a:t>Abhinav Mani Tripathi</a:t>
            </a:r>
          </a:p>
          <a:p>
            <a:pPr marL="742950" lvl="1" indent="-285750">
              <a:buFont typeface="Wingdings" panose="05000000000000000000" pitchFamily="2" charset="2"/>
              <a:buChar char="v"/>
            </a:pPr>
            <a:r>
              <a:rPr lang="en-US" sz="1600" dirty="0"/>
              <a:t>Aishwarya Ravi</a:t>
            </a:r>
          </a:p>
          <a:p>
            <a:pPr marL="742950" lvl="1" indent="-285750">
              <a:buFont typeface="Wingdings" panose="05000000000000000000" pitchFamily="2" charset="2"/>
              <a:buChar char="v"/>
            </a:pPr>
            <a:r>
              <a:rPr lang="en-US" sz="1600" dirty="0"/>
              <a:t>Awanish Tiwari</a:t>
            </a:r>
          </a:p>
          <a:p>
            <a:pPr marL="742950" lvl="1" indent="-285750">
              <a:buFont typeface="Wingdings" panose="05000000000000000000" pitchFamily="2" charset="2"/>
              <a:buChar char="v"/>
            </a:pPr>
            <a:r>
              <a:rPr lang="en-US" sz="1600" dirty="0"/>
              <a:t>Nupur Roy Chowdhury</a:t>
            </a:r>
          </a:p>
          <a:p>
            <a:pPr lvl="1"/>
            <a:endParaRPr lang="en-US" sz="1600" dirty="0"/>
          </a:p>
          <a:p>
            <a:pPr marL="285750" indent="-285750">
              <a:buFont typeface="Wingdings" panose="05000000000000000000" pitchFamily="2" charset="2"/>
              <a:buChar char="v"/>
            </a:pPr>
            <a:r>
              <a:rPr lang="en-US" sz="1600" dirty="0"/>
              <a:t>Time Series Analysis</a:t>
            </a:r>
          </a:p>
          <a:p>
            <a:pPr marL="742950" lvl="1" indent="-285750">
              <a:buFont typeface="Wingdings" panose="05000000000000000000" pitchFamily="2" charset="2"/>
              <a:buChar char="v"/>
            </a:pPr>
            <a:r>
              <a:rPr lang="en-US" sz="1600" dirty="0"/>
              <a:t>Abhinav Mani Tripathi</a:t>
            </a:r>
          </a:p>
          <a:p>
            <a:pPr marL="742950" lvl="1" indent="-285750">
              <a:buFont typeface="Wingdings" panose="05000000000000000000" pitchFamily="2" charset="2"/>
              <a:buChar char="v"/>
            </a:pPr>
            <a:r>
              <a:rPr lang="en-US" sz="1600" dirty="0"/>
              <a:t>Awanish Tiwari</a:t>
            </a:r>
          </a:p>
          <a:p>
            <a:pPr marL="742950" lvl="1"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a:t>Scoping, Scripting and Responses</a:t>
            </a:r>
          </a:p>
          <a:p>
            <a:pPr marL="742950" lvl="1" indent="-285750">
              <a:buFont typeface="Wingdings" panose="05000000000000000000" pitchFamily="2" charset="2"/>
              <a:buChar char="v"/>
            </a:pPr>
            <a:r>
              <a:rPr lang="en-US" sz="1600" dirty="0"/>
              <a:t>Awanish Tiwari</a:t>
            </a:r>
          </a:p>
        </p:txBody>
      </p:sp>
    </p:spTree>
    <p:extLst>
      <p:ext uri="{BB962C8B-B14F-4D97-AF65-F5344CB8AC3E}">
        <p14:creationId xmlns:p14="http://schemas.microsoft.com/office/powerpoint/2010/main" val="3161214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92F12B-ABC4-4265-8A3C-64B902184E9F}"/>
              </a:ext>
            </a:extLst>
          </p:cNvPr>
          <p:cNvSpPr>
            <a:spLocks noGrp="1"/>
          </p:cNvSpPr>
          <p:nvPr>
            <p:ph type="title"/>
          </p:nvPr>
        </p:nvSpPr>
        <p:spPr/>
        <p:txBody>
          <a:bodyPr/>
          <a:lstStyle/>
          <a:p>
            <a:r>
              <a:rPr lang="en-US" dirty="0"/>
              <a:t>Q &amp; A ?</a:t>
            </a:r>
          </a:p>
        </p:txBody>
      </p:sp>
      <p:sp>
        <p:nvSpPr>
          <p:cNvPr id="8" name="Rectangle 7">
            <a:extLst>
              <a:ext uri="{FF2B5EF4-FFF2-40B4-BE49-F238E27FC236}">
                <a16:creationId xmlns:a16="http://schemas.microsoft.com/office/drawing/2014/main" id="{EAC6A60F-C41B-451B-BE2A-3C31C1FD145B}"/>
              </a:ext>
            </a:extLst>
          </p:cNvPr>
          <p:cNvSpPr/>
          <p:nvPr/>
        </p:nvSpPr>
        <p:spPr>
          <a:xfrm>
            <a:off x="3890920" y="3429000"/>
            <a:ext cx="5160580" cy="1015663"/>
          </a:xfrm>
          <a:prstGeom prst="rect">
            <a:avLst/>
          </a:prstGeom>
        </p:spPr>
        <p:txBody>
          <a:bodyPr wrap="none">
            <a:spAutoFit/>
          </a:bodyPr>
          <a:lstStyle/>
          <a:p>
            <a:r>
              <a:rPr lang="en-US" sz="6000" cap="all" dirty="0">
                <a:solidFill>
                  <a:schemeClr val="tx1">
                    <a:lumMod val="85000"/>
                    <a:lumOff val="15000"/>
                  </a:schemeClr>
                </a:solidFill>
              </a:rPr>
              <a:t>Thank you!!!...</a:t>
            </a:r>
            <a:endParaRPr lang="en-US" sz="6000" dirty="0"/>
          </a:p>
        </p:txBody>
      </p:sp>
    </p:spTree>
    <p:extLst>
      <p:ext uri="{BB962C8B-B14F-4D97-AF65-F5344CB8AC3E}">
        <p14:creationId xmlns:p14="http://schemas.microsoft.com/office/powerpoint/2010/main" val="153685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12380" y="1187951"/>
            <a:ext cx="10058400" cy="4444363"/>
          </a:xfrm>
        </p:spPr>
        <p:txBody>
          <a:bodyPr anchor="ctr">
            <a:normAutofit/>
          </a:bodyPr>
          <a:lstStyle/>
          <a:p>
            <a:pPr algn="just"/>
            <a:r>
              <a:rPr lang="en-US" sz="2400" dirty="0" err="1">
                <a:latin typeface="Calibri" panose="020F0502020204030204" pitchFamily="34" charset="0"/>
                <a:cs typeface="Calibri" panose="020F0502020204030204" pitchFamily="34" charset="0"/>
              </a:rPr>
              <a:t>WoRLD</a:t>
            </a:r>
            <a:r>
              <a:rPr lang="en-US" sz="2400" dirty="0">
                <a:latin typeface="Calibri" panose="020F0502020204030204" pitchFamily="34" charset="0"/>
                <a:cs typeface="Calibri" panose="020F0502020204030204" pitchFamily="34" charset="0"/>
              </a:rPr>
              <a:t> or World Revenue Longitudinal Data is compilation of government tax and non-tax revenues from IMF's Government Financial Statistics. It's strength lies primarily in the breadth of its countries and time. This dataset can be used to encourage the analytical work on revenue, policy and administration, and macro fiscal policy more generally, particularly in relation to developing economies.</a:t>
            </a:r>
            <a:br>
              <a:rPr lang="en-US" sz="2400" dirty="0">
                <a:latin typeface="Calibri" panose="020F0502020204030204" pitchFamily="34" charset="0"/>
                <a:cs typeface="Calibri" panose="020F0502020204030204" pitchFamily="34" charset="0"/>
              </a:rPr>
            </a:br>
            <a:br>
              <a:rPr lang="en-US" sz="2400" dirty="0">
                <a:latin typeface="Calibri" panose="020F0502020204030204" pitchFamily="34" charset="0"/>
                <a:cs typeface="Calibri" panose="020F0502020204030204" pitchFamily="34" charset="0"/>
              </a:rPr>
            </a:br>
            <a:r>
              <a:rPr lang="en-US" sz="2400" dirty="0">
                <a:solidFill>
                  <a:schemeClr val="bg1"/>
                </a:solidFill>
                <a:latin typeface="Calibri" panose="020F0502020204030204" pitchFamily="34" charset="0"/>
                <a:cs typeface="Calibri" panose="020F0502020204030204" pitchFamily="34" charset="0"/>
              </a:rPr>
              <a:t>In this project we will pe predicting the GNI for 2040 using TS analysis.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12380" y="405565"/>
            <a:ext cx="10058400" cy="1143000"/>
          </a:xfrm>
        </p:spPr>
        <p:txBody>
          <a:bodyPr>
            <a:normAutofit/>
          </a:bodyPr>
          <a:lstStyle/>
          <a:p>
            <a:r>
              <a:rPr lang="en-US" sz="3200" dirty="0">
                <a:solidFill>
                  <a:srgbClr val="FFFFFF"/>
                </a:solidFill>
              </a:rPr>
              <a:t>INTRODUCTION</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2557-E9A1-41AB-887A-88E8131DC810}"/>
              </a:ext>
            </a:extLst>
          </p:cNvPr>
          <p:cNvSpPr>
            <a:spLocks noGrp="1"/>
          </p:cNvSpPr>
          <p:nvPr>
            <p:ph type="title"/>
          </p:nvPr>
        </p:nvSpPr>
        <p:spPr>
          <a:xfrm>
            <a:off x="1097280" y="286603"/>
            <a:ext cx="10058400" cy="1450757"/>
          </a:xfrm>
        </p:spPr>
        <p:txBody>
          <a:bodyPr/>
          <a:lstStyle/>
          <a:p>
            <a:r>
              <a:rPr lang="en-US" dirty="0"/>
              <a:t>Objective</a:t>
            </a:r>
          </a:p>
        </p:txBody>
      </p:sp>
      <p:sp>
        <p:nvSpPr>
          <p:cNvPr id="3" name="Content Placeholder 2">
            <a:extLst>
              <a:ext uri="{FF2B5EF4-FFF2-40B4-BE49-F238E27FC236}">
                <a16:creationId xmlns:a16="http://schemas.microsoft.com/office/drawing/2014/main" id="{BB97A096-4B7E-49FB-A319-15ED93F518E3}"/>
              </a:ext>
            </a:extLst>
          </p:cNvPr>
          <p:cNvSpPr>
            <a:spLocks noGrp="1"/>
          </p:cNvSpPr>
          <p:nvPr>
            <p:ph idx="1"/>
          </p:nvPr>
        </p:nvSpPr>
        <p:spPr>
          <a:xfrm>
            <a:off x="1097280" y="2108201"/>
            <a:ext cx="10058400" cy="3760891"/>
          </a:xfrm>
        </p:spPr>
        <p:txBody>
          <a:bodyPr/>
          <a:lstStyle/>
          <a:p>
            <a:pPr>
              <a:buFont typeface="Wingdings" panose="05000000000000000000" pitchFamily="2" charset="2"/>
              <a:buChar char="v"/>
            </a:pPr>
            <a:r>
              <a:rPr lang="en-US"/>
              <a:t> To extract the country level data for all the countries of this World.</a:t>
            </a:r>
          </a:p>
          <a:p>
            <a:pPr>
              <a:buFont typeface="Wingdings" panose="05000000000000000000" pitchFamily="2" charset="2"/>
              <a:buChar char="v"/>
            </a:pPr>
            <a:r>
              <a:rPr lang="en-US"/>
              <a:t> Preprocess the extracted data into our required dataframe.</a:t>
            </a:r>
          </a:p>
          <a:p>
            <a:pPr>
              <a:buFont typeface="Wingdings" panose="05000000000000000000" pitchFamily="2" charset="2"/>
              <a:buChar char="v"/>
            </a:pPr>
            <a:r>
              <a:rPr lang="en-US"/>
              <a:t> Identify the correlation between the indicators and their impact on GDP of country.</a:t>
            </a:r>
          </a:p>
          <a:p>
            <a:pPr>
              <a:buFont typeface="Wingdings" panose="05000000000000000000" pitchFamily="2" charset="2"/>
              <a:buChar char="v"/>
            </a:pPr>
            <a:r>
              <a:rPr lang="en-US"/>
              <a:t> Clubbing and Sorting indicators to have more robust result.</a:t>
            </a:r>
          </a:p>
          <a:p>
            <a:pPr>
              <a:buFont typeface="Wingdings" panose="05000000000000000000" pitchFamily="2" charset="2"/>
              <a:buChar char="v"/>
            </a:pPr>
            <a:r>
              <a:rPr lang="en-US"/>
              <a:t> Training Models and check their accuracy</a:t>
            </a:r>
          </a:p>
          <a:p>
            <a:pPr>
              <a:buFont typeface="Wingdings" panose="05000000000000000000" pitchFamily="2" charset="2"/>
              <a:buChar char="v"/>
            </a:pPr>
            <a:r>
              <a:rPr lang="en-US"/>
              <a:t> Time Series Analysis of GDP of USA.</a:t>
            </a:r>
            <a:endParaRPr lang="en-US" dirty="0"/>
          </a:p>
        </p:txBody>
      </p:sp>
    </p:spTree>
    <p:extLst>
      <p:ext uri="{BB962C8B-B14F-4D97-AF65-F5344CB8AC3E}">
        <p14:creationId xmlns:p14="http://schemas.microsoft.com/office/powerpoint/2010/main" val="1274899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F97572-07C6-4A55-AC90-0D6F67A73A7D}"/>
              </a:ext>
            </a:extLst>
          </p:cNvPr>
          <p:cNvSpPr>
            <a:spLocks noGrp="1"/>
          </p:cNvSpPr>
          <p:nvPr>
            <p:ph type="title"/>
          </p:nvPr>
        </p:nvSpPr>
        <p:spPr>
          <a:xfrm>
            <a:off x="714586" y="1548383"/>
            <a:ext cx="3517567" cy="2093975"/>
          </a:xfrm>
          <a:prstGeom prst="rect">
            <a:avLst/>
          </a:prstGeom>
        </p:spPr>
        <p:txBody>
          <a:bodyPr anchor="b">
            <a:normAutofit/>
          </a:bodyPr>
          <a:lstStyle/>
          <a:p>
            <a:r>
              <a:rPr lang="en-US" dirty="0"/>
              <a:t>WORKFLOW</a:t>
            </a:r>
          </a:p>
        </p:txBody>
      </p:sp>
      <p:graphicFrame>
        <p:nvGraphicFramePr>
          <p:cNvPr id="9" name="Content Placeholder 4">
            <a:extLst>
              <a:ext uri="{FF2B5EF4-FFF2-40B4-BE49-F238E27FC236}">
                <a16:creationId xmlns:a16="http://schemas.microsoft.com/office/drawing/2014/main" id="{7110B282-CC4C-4739-9DAD-2CEB3A7132AF}"/>
              </a:ext>
            </a:extLst>
          </p:cNvPr>
          <p:cNvGraphicFramePr>
            <a:graphicFrameLocks noGrp="1"/>
          </p:cNvGraphicFramePr>
          <p:nvPr>
            <p:ph idx="1"/>
            <p:extLst>
              <p:ext uri="{D42A27DB-BD31-4B8C-83A1-F6EECF244321}">
                <p14:modId xmlns:p14="http://schemas.microsoft.com/office/powerpoint/2010/main" val="4206427431"/>
              </p:ext>
            </p:extLst>
          </p:nvPr>
        </p:nvGraphicFramePr>
        <p:xfrm>
          <a:off x="4927600" y="538480"/>
          <a:ext cx="6939280" cy="619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61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A4CDD21-9B3B-4F73-A731-A2C973970F21}"/>
              </a:ext>
            </a:extLst>
          </p:cNvPr>
          <p:cNvSpPr>
            <a:spLocks noGrp="1"/>
          </p:cNvSpPr>
          <p:nvPr>
            <p:ph type="title"/>
          </p:nvPr>
        </p:nvSpPr>
        <p:spPr>
          <a:xfrm>
            <a:off x="1097280" y="286603"/>
            <a:ext cx="10058400" cy="1450757"/>
          </a:xfrm>
        </p:spPr>
        <p:txBody>
          <a:bodyPr/>
          <a:lstStyle/>
          <a:p>
            <a:r>
              <a:rPr lang="en-US" dirty="0"/>
              <a:t>Visualization</a:t>
            </a:r>
          </a:p>
        </p:txBody>
      </p:sp>
      <p:sp>
        <p:nvSpPr>
          <p:cNvPr id="8" name="TextBox 7">
            <a:extLst>
              <a:ext uri="{FF2B5EF4-FFF2-40B4-BE49-F238E27FC236}">
                <a16:creationId xmlns:a16="http://schemas.microsoft.com/office/drawing/2014/main" id="{0EC7E255-F064-451A-AA2D-E558315E156B}"/>
              </a:ext>
            </a:extLst>
          </p:cNvPr>
          <p:cNvSpPr txBox="1"/>
          <p:nvPr/>
        </p:nvSpPr>
        <p:spPr>
          <a:xfrm>
            <a:off x="1209040" y="2225040"/>
            <a:ext cx="5242560" cy="369332"/>
          </a:xfrm>
          <a:prstGeom prst="rect">
            <a:avLst/>
          </a:prstGeom>
          <a:noFill/>
        </p:spPr>
        <p:txBody>
          <a:bodyPr wrap="square" rtlCol="0">
            <a:spAutoFit/>
          </a:bodyPr>
          <a:lstStyle/>
          <a:p>
            <a:r>
              <a:rPr lang="en-US"/>
              <a:t>Data Visualization</a:t>
            </a:r>
            <a:endParaRPr lang="en-US" dirty="0"/>
          </a:p>
        </p:txBody>
      </p:sp>
      <p:pic>
        <p:nvPicPr>
          <p:cNvPr id="4" name="Picture 3">
            <a:extLst>
              <a:ext uri="{FF2B5EF4-FFF2-40B4-BE49-F238E27FC236}">
                <a16:creationId xmlns:a16="http://schemas.microsoft.com/office/drawing/2014/main" id="{BC206A1D-E664-46E9-8C9C-C32E046E20CC}"/>
              </a:ext>
            </a:extLst>
          </p:cNvPr>
          <p:cNvPicPr>
            <a:picLocks noChangeAspect="1"/>
          </p:cNvPicPr>
          <p:nvPr/>
        </p:nvPicPr>
        <p:blipFill>
          <a:blip r:embed="rId2"/>
          <a:stretch>
            <a:fillRect/>
          </a:stretch>
        </p:blipFill>
        <p:spPr>
          <a:xfrm>
            <a:off x="188392" y="2594372"/>
            <a:ext cx="11876175" cy="3531735"/>
          </a:xfrm>
          <a:prstGeom prst="rect">
            <a:avLst/>
          </a:prstGeom>
        </p:spPr>
      </p:pic>
    </p:spTree>
    <p:extLst>
      <p:ext uri="{BB962C8B-B14F-4D97-AF65-F5344CB8AC3E}">
        <p14:creationId xmlns:p14="http://schemas.microsoft.com/office/powerpoint/2010/main" val="2140186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0263-7E11-4186-A18F-72C91992C745}"/>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t>Attributes Visualization</a:t>
            </a:r>
          </a:p>
        </p:txBody>
      </p:sp>
      <p:pic>
        <p:nvPicPr>
          <p:cNvPr id="5" name="Picture 4">
            <a:extLst>
              <a:ext uri="{FF2B5EF4-FFF2-40B4-BE49-F238E27FC236}">
                <a16:creationId xmlns:a16="http://schemas.microsoft.com/office/drawing/2014/main" id="{A81BC726-17BC-4F59-BF80-F6C695F7F7FD}"/>
              </a:ext>
            </a:extLst>
          </p:cNvPr>
          <p:cNvPicPr>
            <a:picLocks noChangeAspect="1"/>
          </p:cNvPicPr>
          <p:nvPr/>
        </p:nvPicPr>
        <p:blipFill>
          <a:blip r:embed="rId2"/>
          <a:stretch>
            <a:fillRect/>
          </a:stretch>
        </p:blipFill>
        <p:spPr>
          <a:xfrm>
            <a:off x="1347787" y="2324672"/>
            <a:ext cx="4814033" cy="1732305"/>
          </a:xfrm>
          <a:prstGeom prst="rect">
            <a:avLst/>
          </a:prstGeom>
        </p:spPr>
      </p:pic>
      <p:pic>
        <p:nvPicPr>
          <p:cNvPr id="6" name="Content Placeholder 3">
            <a:extLst>
              <a:ext uri="{FF2B5EF4-FFF2-40B4-BE49-F238E27FC236}">
                <a16:creationId xmlns:a16="http://schemas.microsoft.com/office/drawing/2014/main" id="{EE3A12C3-EBB3-4563-B2B4-CD5DD420193B}"/>
              </a:ext>
            </a:extLst>
          </p:cNvPr>
          <p:cNvPicPr>
            <a:picLocks noChangeAspect="1"/>
          </p:cNvPicPr>
          <p:nvPr/>
        </p:nvPicPr>
        <p:blipFill>
          <a:blip r:embed="rId3"/>
          <a:stretch>
            <a:fillRect/>
          </a:stretch>
        </p:blipFill>
        <p:spPr>
          <a:xfrm>
            <a:off x="6372595" y="2293894"/>
            <a:ext cx="4471618" cy="1857482"/>
          </a:xfrm>
          <a:prstGeom prst="rect">
            <a:avLst/>
          </a:prstGeom>
        </p:spPr>
      </p:pic>
      <p:pic>
        <p:nvPicPr>
          <p:cNvPr id="7" name="Picture 6">
            <a:extLst>
              <a:ext uri="{FF2B5EF4-FFF2-40B4-BE49-F238E27FC236}">
                <a16:creationId xmlns:a16="http://schemas.microsoft.com/office/drawing/2014/main" id="{192CA222-803A-4F3A-86B7-A8E1B9EBCD58}"/>
              </a:ext>
            </a:extLst>
          </p:cNvPr>
          <p:cNvPicPr>
            <a:picLocks noChangeAspect="1"/>
          </p:cNvPicPr>
          <p:nvPr/>
        </p:nvPicPr>
        <p:blipFill>
          <a:blip r:embed="rId4"/>
          <a:stretch>
            <a:fillRect/>
          </a:stretch>
        </p:blipFill>
        <p:spPr>
          <a:xfrm>
            <a:off x="1312448" y="4589425"/>
            <a:ext cx="4814032" cy="1791449"/>
          </a:xfrm>
          <a:prstGeom prst="rect">
            <a:avLst/>
          </a:prstGeom>
        </p:spPr>
      </p:pic>
      <p:pic>
        <p:nvPicPr>
          <p:cNvPr id="8" name="Picture 7">
            <a:extLst>
              <a:ext uri="{FF2B5EF4-FFF2-40B4-BE49-F238E27FC236}">
                <a16:creationId xmlns:a16="http://schemas.microsoft.com/office/drawing/2014/main" id="{EEB7495B-16F0-4CCF-8D37-A76DCC0E6E28}"/>
              </a:ext>
            </a:extLst>
          </p:cNvPr>
          <p:cNvPicPr>
            <a:picLocks noChangeAspect="1"/>
          </p:cNvPicPr>
          <p:nvPr/>
        </p:nvPicPr>
        <p:blipFill rotWithShape="1">
          <a:blip r:embed="rId5"/>
          <a:srcRect b="2297"/>
          <a:stretch/>
        </p:blipFill>
        <p:spPr>
          <a:xfrm>
            <a:off x="6372595" y="4566064"/>
            <a:ext cx="4471618" cy="1814810"/>
          </a:xfrm>
          <a:prstGeom prst="rect">
            <a:avLst/>
          </a:prstGeom>
        </p:spPr>
      </p:pic>
      <p:sp>
        <p:nvSpPr>
          <p:cNvPr id="9" name="Rectangle 8">
            <a:extLst>
              <a:ext uri="{FF2B5EF4-FFF2-40B4-BE49-F238E27FC236}">
                <a16:creationId xmlns:a16="http://schemas.microsoft.com/office/drawing/2014/main" id="{2346B035-24FB-4B78-ADFF-C7218610BB4E}"/>
              </a:ext>
            </a:extLst>
          </p:cNvPr>
          <p:cNvSpPr/>
          <p:nvPr/>
        </p:nvSpPr>
        <p:spPr>
          <a:xfrm>
            <a:off x="1457646" y="1955340"/>
            <a:ext cx="4748081" cy="338554"/>
          </a:xfrm>
          <a:prstGeom prst="rect">
            <a:avLst/>
          </a:prstGeom>
        </p:spPr>
        <p:txBody>
          <a:bodyPr wrap="square">
            <a:spAutoFit/>
          </a:bodyPr>
          <a:lstStyle/>
          <a:p>
            <a:r>
              <a:rPr lang="en-US" sz="1600" dirty="0"/>
              <a:t>Top 10 Countries with higher claims on economy</a:t>
            </a:r>
          </a:p>
        </p:txBody>
      </p:sp>
      <p:sp>
        <p:nvSpPr>
          <p:cNvPr id="10" name="Rectangle 9">
            <a:extLst>
              <a:ext uri="{FF2B5EF4-FFF2-40B4-BE49-F238E27FC236}">
                <a16:creationId xmlns:a16="http://schemas.microsoft.com/office/drawing/2014/main" id="{6CF91B47-6E54-4F9C-BFC5-F7CC1090C61F}"/>
              </a:ext>
            </a:extLst>
          </p:cNvPr>
          <p:cNvSpPr/>
          <p:nvPr/>
        </p:nvSpPr>
        <p:spPr>
          <a:xfrm>
            <a:off x="6567964" y="1955340"/>
            <a:ext cx="3061031" cy="338554"/>
          </a:xfrm>
          <a:prstGeom prst="rect">
            <a:avLst/>
          </a:prstGeom>
        </p:spPr>
        <p:txBody>
          <a:bodyPr wrap="none">
            <a:spAutoFit/>
          </a:bodyPr>
          <a:lstStyle/>
          <a:p>
            <a:r>
              <a:rPr lang="en-US" sz="1600" dirty="0"/>
              <a:t>Top 10 Countries in Terms of GDP</a:t>
            </a:r>
          </a:p>
        </p:txBody>
      </p:sp>
      <p:sp>
        <p:nvSpPr>
          <p:cNvPr id="11" name="Rectangle 10">
            <a:extLst>
              <a:ext uri="{FF2B5EF4-FFF2-40B4-BE49-F238E27FC236}">
                <a16:creationId xmlns:a16="http://schemas.microsoft.com/office/drawing/2014/main" id="{8D2595D7-8AE7-486A-8F0E-BE9CA7C92167}"/>
              </a:ext>
            </a:extLst>
          </p:cNvPr>
          <p:cNvSpPr/>
          <p:nvPr/>
        </p:nvSpPr>
        <p:spPr>
          <a:xfrm>
            <a:off x="1457646" y="4274957"/>
            <a:ext cx="4280211" cy="338554"/>
          </a:xfrm>
          <a:prstGeom prst="rect">
            <a:avLst/>
          </a:prstGeom>
        </p:spPr>
        <p:txBody>
          <a:bodyPr wrap="none">
            <a:spAutoFit/>
          </a:bodyPr>
          <a:lstStyle/>
          <a:p>
            <a:r>
              <a:rPr lang="en-US" sz="1600" dirty="0"/>
              <a:t>Top 10 Countries with higher Bank asserts ratio</a:t>
            </a:r>
          </a:p>
        </p:txBody>
      </p:sp>
      <p:sp>
        <p:nvSpPr>
          <p:cNvPr id="12" name="Rectangle 11">
            <a:extLst>
              <a:ext uri="{FF2B5EF4-FFF2-40B4-BE49-F238E27FC236}">
                <a16:creationId xmlns:a16="http://schemas.microsoft.com/office/drawing/2014/main" id="{4FB05B7D-14C6-4980-B7D4-3838D22B7BB1}"/>
              </a:ext>
            </a:extLst>
          </p:cNvPr>
          <p:cNvSpPr/>
          <p:nvPr/>
        </p:nvSpPr>
        <p:spPr>
          <a:xfrm>
            <a:off x="6567964" y="4244179"/>
            <a:ext cx="4490396" cy="338554"/>
          </a:xfrm>
          <a:prstGeom prst="rect">
            <a:avLst/>
          </a:prstGeom>
        </p:spPr>
        <p:txBody>
          <a:bodyPr wrap="none">
            <a:spAutoFit/>
          </a:bodyPr>
          <a:lstStyle/>
          <a:p>
            <a:r>
              <a:rPr lang="en-US" sz="1600" dirty="0"/>
              <a:t>Top 10 Countries with Higher Net National income</a:t>
            </a:r>
          </a:p>
        </p:txBody>
      </p:sp>
    </p:spTree>
    <p:extLst>
      <p:ext uri="{BB962C8B-B14F-4D97-AF65-F5344CB8AC3E}">
        <p14:creationId xmlns:p14="http://schemas.microsoft.com/office/powerpoint/2010/main" val="2899095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0263-7E11-4186-A18F-72C91992C745}"/>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t>Attributes Visualization(Contd..)</a:t>
            </a:r>
          </a:p>
        </p:txBody>
      </p:sp>
      <p:sp>
        <p:nvSpPr>
          <p:cNvPr id="9" name="Rectangle 8">
            <a:extLst>
              <a:ext uri="{FF2B5EF4-FFF2-40B4-BE49-F238E27FC236}">
                <a16:creationId xmlns:a16="http://schemas.microsoft.com/office/drawing/2014/main" id="{2346B035-24FB-4B78-ADFF-C7218610BB4E}"/>
              </a:ext>
            </a:extLst>
          </p:cNvPr>
          <p:cNvSpPr/>
          <p:nvPr/>
        </p:nvSpPr>
        <p:spPr>
          <a:xfrm>
            <a:off x="1457646" y="1955340"/>
            <a:ext cx="4748081" cy="338554"/>
          </a:xfrm>
          <a:prstGeom prst="rect">
            <a:avLst/>
          </a:prstGeom>
        </p:spPr>
        <p:txBody>
          <a:bodyPr wrap="square">
            <a:spAutoFit/>
          </a:bodyPr>
          <a:lstStyle/>
          <a:p>
            <a:r>
              <a:rPr lang="en-US" sz="1600"/>
              <a:t>Top 10 Countries with higher Current Expenditure</a:t>
            </a:r>
            <a:endParaRPr lang="en-US" sz="1600" dirty="0"/>
          </a:p>
        </p:txBody>
      </p:sp>
      <p:sp>
        <p:nvSpPr>
          <p:cNvPr id="10" name="Rectangle 9">
            <a:extLst>
              <a:ext uri="{FF2B5EF4-FFF2-40B4-BE49-F238E27FC236}">
                <a16:creationId xmlns:a16="http://schemas.microsoft.com/office/drawing/2014/main" id="{6CF91B47-6E54-4F9C-BFC5-F7CC1090C61F}"/>
              </a:ext>
            </a:extLst>
          </p:cNvPr>
          <p:cNvSpPr/>
          <p:nvPr/>
        </p:nvSpPr>
        <p:spPr>
          <a:xfrm>
            <a:off x="6567964" y="1955340"/>
            <a:ext cx="4291752" cy="338554"/>
          </a:xfrm>
          <a:prstGeom prst="rect">
            <a:avLst/>
          </a:prstGeom>
        </p:spPr>
        <p:txBody>
          <a:bodyPr wrap="none">
            <a:spAutoFit/>
          </a:bodyPr>
          <a:lstStyle/>
          <a:p>
            <a:r>
              <a:rPr lang="en-US" sz="1600"/>
              <a:t>Top 10 Countries with higher Received Revenue</a:t>
            </a:r>
            <a:endParaRPr lang="en-US" sz="1600" dirty="0"/>
          </a:p>
        </p:txBody>
      </p:sp>
      <p:sp>
        <p:nvSpPr>
          <p:cNvPr id="11" name="Rectangle 10">
            <a:extLst>
              <a:ext uri="{FF2B5EF4-FFF2-40B4-BE49-F238E27FC236}">
                <a16:creationId xmlns:a16="http://schemas.microsoft.com/office/drawing/2014/main" id="{8D2595D7-8AE7-486A-8F0E-BE9CA7C92167}"/>
              </a:ext>
            </a:extLst>
          </p:cNvPr>
          <p:cNvSpPr/>
          <p:nvPr/>
        </p:nvSpPr>
        <p:spPr>
          <a:xfrm>
            <a:off x="1457646" y="4153115"/>
            <a:ext cx="4058612" cy="338554"/>
          </a:xfrm>
          <a:prstGeom prst="rect">
            <a:avLst/>
          </a:prstGeom>
        </p:spPr>
        <p:txBody>
          <a:bodyPr wrap="none">
            <a:spAutoFit/>
          </a:bodyPr>
          <a:lstStyle/>
          <a:p>
            <a:r>
              <a:rPr lang="en-US" sz="1600"/>
              <a:t>Top 10 Countries with higher Domestic credit</a:t>
            </a:r>
            <a:endParaRPr lang="en-US" sz="1600" dirty="0"/>
          </a:p>
        </p:txBody>
      </p:sp>
      <p:sp>
        <p:nvSpPr>
          <p:cNvPr id="12" name="Rectangle 11">
            <a:extLst>
              <a:ext uri="{FF2B5EF4-FFF2-40B4-BE49-F238E27FC236}">
                <a16:creationId xmlns:a16="http://schemas.microsoft.com/office/drawing/2014/main" id="{4FB05B7D-14C6-4980-B7D4-3838D22B7BB1}"/>
              </a:ext>
            </a:extLst>
          </p:cNvPr>
          <p:cNvSpPr/>
          <p:nvPr/>
        </p:nvSpPr>
        <p:spPr>
          <a:xfrm>
            <a:off x="6567964" y="4148359"/>
            <a:ext cx="3861442" cy="338554"/>
          </a:xfrm>
          <a:prstGeom prst="rect">
            <a:avLst/>
          </a:prstGeom>
        </p:spPr>
        <p:txBody>
          <a:bodyPr wrap="none">
            <a:spAutoFit/>
          </a:bodyPr>
          <a:lstStyle/>
          <a:p>
            <a:r>
              <a:rPr lang="en-US" sz="1600"/>
              <a:t>Top 10 Countries with higher Current rents</a:t>
            </a:r>
            <a:endParaRPr lang="en-US" sz="1600" dirty="0"/>
          </a:p>
        </p:txBody>
      </p:sp>
      <p:pic>
        <p:nvPicPr>
          <p:cNvPr id="15" name="Content Placeholder 3">
            <a:extLst>
              <a:ext uri="{FF2B5EF4-FFF2-40B4-BE49-F238E27FC236}">
                <a16:creationId xmlns:a16="http://schemas.microsoft.com/office/drawing/2014/main" id="{A5DDCBEA-2FE6-48A8-9544-CDB791258E0B}"/>
              </a:ext>
            </a:extLst>
          </p:cNvPr>
          <p:cNvPicPr>
            <a:picLocks noChangeAspect="1"/>
          </p:cNvPicPr>
          <p:nvPr/>
        </p:nvPicPr>
        <p:blipFill>
          <a:blip r:embed="rId2"/>
          <a:stretch>
            <a:fillRect/>
          </a:stretch>
        </p:blipFill>
        <p:spPr>
          <a:xfrm>
            <a:off x="1312447" y="2289138"/>
            <a:ext cx="4748081" cy="1792400"/>
          </a:xfrm>
          <a:prstGeom prst="rect">
            <a:avLst/>
          </a:prstGeom>
        </p:spPr>
      </p:pic>
      <p:pic>
        <p:nvPicPr>
          <p:cNvPr id="16" name="Picture 15">
            <a:extLst>
              <a:ext uri="{FF2B5EF4-FFF2-40B4-BE49-F238E27FC236}">
                <a16:creationId xmlns:a16="http://schemas.microsoft.com/office/drawing/2014/main" id="{66675497-97A6-4DCC-96F2-86B454AD6AC9}"/>
              </a:ext>
            </a:extLst>
          </p:cNvPr>
          <p:cNvPicPr>
            <a:picLocks noChangeAspect="1"/>
          </p:cNvPicPr>
          <p:nvPr/>
        </p:nvPicPr>
        <p:blipFill>
          <a:blip r:embed="rId3"/>
          <a:stretch>
            <a:fillRect/>
          </a:stretch>
        </p:blipFill>
        <p:spPr>
          <a:xfrm>
            <a:off x="6509596" y="2289138"/>
            <a:ext cx="4748081" cy="1863977"/>
          </a:xfrm>
          <a:prstGeom prst="rect">
            <a:avLst/>
          </a:prstGeom>
        </p:spPr>
      </p:pic>
      <p:pic>
        <p:nvPicPr>
          <p:cNvPr id="17" name="Picture 16">
            <a:extLst>
              <a:ext uri="{FF2B5EF4-FFF2-40B4-BE49-F238E27FC236}">
                <a16:creationId xmlns:a16="http://schemas.microsoft.com/office/drawing/2014/main" id="{EB48DD9E-DD5A-4456-9C32-864D94F1C3FA}"/>
              </a:ext>
            </a:extLst>
          </p:cNvPr>
          <p:cNvPicPr>
            <a:picLocks noChangeAspect="1"/>
          </p:cNvPicPr>
          <p:nvPr/>
        </p:nvPicPr>
        <p:blipFill>
          <a:blip r:embed="rId4"/>
          <a:stretch>
            <a:fillRect/>
          </a:stretch>
        </p:blipFill>
        <p:spPr>
          <a:xfrm>
            <a:off x="1312447" y="4452757"/>
            <a:ext cx="4893282" cy="1792400"/>
          </a:xfrm>
          <a:prstGeom prst="rect">
            <a:avLst/>
          </a:prstGeom>
        </p:spPr>
      </p:pic>
      <p:pic>
        <p:nvPicPr>
          <p:cNvPr id="18" name="Picture 17">
            <a:extLst>
              <a:ext uri="{FF2B5EF4-FFF2-40B4-BE49-F238E27FC236}">
                <a16:creationId xmlns:a16="http://schemas.microsoft.com/office/drawing/2014/main" id="{CADDDF73-3C89-4E11-BB66-2D9AB18F2CFD}"/>
              </a:ext>
            </a:extLst>
          </p:cNvPr>
          <p:cNvPicPr>
            <a:picLocks noChangeAspect="1"/>
          </p:cNvPicPr>
          <p:nvPr/>
        </p:nvPicPr>
        <p:blipFill>
          <a:blip r:embed="rId5"/>
          <a:stretch>
            <a:fillRect/>
          </a:stretch>
        </p:blipFill>
        <p:spPr>
          <a:xfrm>
            <a:off x="6567964" y="4486913"/>
            <a:ext cx="4748081" cy="1863977"/>
          </a:xfrm>
          <a:prstGeom prst="rect">
            <a:avLst/>
          </a:prstGeom>
        </p:spPr>
      </p:pic>
    </p:spTree>
    <p:extLst>
      <p:ext uri="{BB962C8B-B14F-4D97-AF65-F5344CB8AC3E}">
        <p14:creationId xmlns:p14="http://schemas.microsoft.com/office/powerpoint/2010/main" val="2219848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A521-9A19-4D73-B4A9-AD75C024FC98}"/>
              </a:ext>
            </a:extLst>
          </p:cNvPr>
          <p:cNvSpPr>
            <a:spLocks noGrp="1"/>
          </p:cNvSpPr>
          <p:nvPr>
            <p:ph type="title"/>
          </p:nvPr>
        </p:nvSpPr>
        <p:spPr/>
        <p:txBody>
          <a:bodyPr/>
          <a:lstStyle/>
          <a:p>
            <a:r>
              <a:rPr lang="en-US" dirty="0"/>
              <a:t>Scatter Plots</a:t>
            </a:r>
          </a:p>
        </p:txBody>
      </p:sp>
      <p:sp>
        <p:nvSpPr>
          <p:cNvPr id="3" name="Content Placeholder 2">
            <a:extLst>
              <a:ext uri="{FF2B5EF4-FFF2-40B4-BE49-F238E27FC236}">
                <a16:creationId xmlns:a16="http://schemas.microsoft.com/office/drawing/2014/main" id="{0298BBF6-0504-4DD5-8CD8-1B31108F8088}"/>
              </a:ext>
            </a:extLst>
          </p:cNvPr>
          <p:cNvSpPr>
            <a:spLocks noGrp="1"/>
          </p:cNvSpPr>
          <p:nvPr>
            <p:ph sz="half" idx="1"/>
          </p:nvPr>
        </p:nvSpPr>
        <p:spPr>
          <a:xfrm>
            <a:off x="1097280" y="1843105"/>
            <a:ext cx="4639736" cy="437105"/>
          </a:xfrm>
        </p:spPr>
        <p:txBody>
          <a:bodyPr/>
          <a:lstStyle/>
          <a:p>
            <a:r>
              <a:rPr lang="en-US" dirty="0"/>
              <a:t>GDP</a:t>
            </a:r>
          </a:p>
          <a:p>
            <a:endParaRPr lang="en-US" dirty="0"/>
          </a:p>
        </p:txBody>
      </p:sp>
      <p:pic>
        <p:nvPicPr>
          <p:cNvPr id="5" name="Picture 4">
            <a:extLst>
              <a:ext uri="{FF2B5EF4-FFF2-40B4-BE49-F238E27FC236}">
                <a16:creationId xmlns:a16="http://schemas.microsoft.com/office/drawing/2014/main" id="{C1E1F71E-43AA-49C8-A401-BDD42BEDCC4B}"/>
              </a:ext>
            </a:extLst>
          </p:cNvPr>
          <p:cNvPicPr>
            <a:picLocks noChangeAspect="1"/>
          </p:cNvPicPr>
          <p:nvPr/>
        </p:nvPicPr>
        <p:blipFill>
          <a:blip r:embed="rId2"/>
          <a:stretch>
            <a:fillRect/>
          </a:stretch>
        </p:blipFill>
        <p:spPr>
          <a:xfrm>
            <a:off x="776673" y="2181124"/>
            <a:ext cx="5319327" cy="2083066"/>
          </a:xfrm>
          <a:prstGeom prst="rect">
            <a:avLst/>
          </a:prstGeom>
        </p:spPr>
      </p:pic>
      <p:sp>
        <p:nvSpPr>
          <p:cNvPr id="6" name="Content Placeholder 2">
            <a:extLst>
              <a:ext uri="{FF2B5EF4-FFF2-40B4-BE49-F238E27FC236}">
                <a16:creationId xmlns:a16="http://schemas.microsoft.com/office/drawing/2014/main" id="{602B5869-B513-4C5F-8C46-8EF0C2B52E7D}"/>
              </a:ext>
            </a:extLst>
          </p:cNvPr>
          <p:cNvSpPr txBox="1">
            <a:spLocks/>
          </p:cNvSpPr>
          <p:nvPr/>
        </p:nvSpPr>
        <p:spPr>
          <a:xfrm>
            <a:off x="6840255" y="1831527"/>
            <a:ext cx="4639736" cy="43710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t>Exports of Goods &amp; Services</a:t>
            </a:r>
          </a:p>
          <a:p>
            <a:endParaRPr lang="en-US" dirty="0"/>
          </a:p>
        </p:txBody>
      </p:sp>
      <p:pic>
        <p:nvPicPr>
          <p:cNvPr id="7" name="Picture 6">
            <a:extLst>
              <a:ext uri="{FF2B5EF4-FFF2-40B4-BE49-F238E27FC236}">
                <a16:creationId xmlns:a16="http://schemas.microsoft.com/office/drawing/2014/main" id="{12300F87-8E5D-44B6-8A6B-626162DBE419}"/>
              </a:ext>
            </a:extLst>
          </p:cNvPr>
          <p:cNvPicPr>
            <a:picLocks noChangeAspect="1"/>
          </p:cNvPicPr>
          <p:nvPr/>
        </p:nvPicPr>
        <p:blipFill>
          <a:blip r:embed="rId3"/>
          <a:stretch>
            <a:fillRect/>
          </a:stretch>
        </p:blipFill>
        <p:spPr>
          <a:xfrm>
            <a:off x="6597187" y="2204276"/>
            <a:ext cx="5217698" cy="2059914"/>
          </a:xfrm>
          <a:prstGeom prst="rect">
            <a:avLst/>
          </a:prstGeom>
        </p:spPr>
      </p:pic>
      <p:sp>
        <p:nvSpPr>
          <p:cNvPr id="8" name="Content Placeholder 2">
            <a:extLst>
              <a:ext uri="{FF2B5EF4-FFF2-40B4-BE49-F238E27FC236}">
                <a16:creationId xmlns:a16="http://schemas.microsoft.com/office/drawing/2014/main" id="{5B9CA546-B869-4661-8D86-3A978A0C4C13}"/>
              </a:ext>
            </a:extLst>
          </p:cNvPr>
          <p:cNvSpPr txBox="1">
            <a:spLocks/>
          </p:cNvSpPr>
          <p:nvPr/>
        </p:nvSpPr>
        <p:spPr>
          <a:xfrm>
            <a:off x="1110786" y="4217847"/>
            <a:ext cx="4639736" cy="43710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GNI</a:t>
            </a:r>
          </a:p>
          <a:p>
            <a:endParaRPr lang="en-US" dirty="0"/>
          </a:p>
        </p:txBody>
      </p:sp>
      <p:pic>
        <p:nvPicPr>
          <p:cNvPr id="10" name="Picture 9">
            <a:extLst>
              <a:ext uri="{FF2B5EF4-FFF2-40B4-BE49-F238E27FC236}">
                <a16:creationId xmlns:a16="http://schemas.microsoft.com/office/drawing/2014/main" id="{C955914F-F834-40B5-9D39-1856D2790336}"/>
              </a:ext>
            </a:extLst>
          </p:cNvPr>
          <p:cNvPicPr>
            <a:picLocks noChangeAspect="1"/>
          </p:cNvPicPr>
          <p:nvPr/>
        </p:nvPicPr>
        <p:blipFill>
          <a:blip r:embed="rId4"/>
          <a:stretch>
            <a:fillRect/>
          </a:stretch>
        </p:blipFill>
        <p:spPr>
          <a:xfrm>
            <a:off x="776672" y="4602209"/>
            <a:ext cx="5319327" cy="1982110"/>
          </a:xfrm>
          <a:prstGeom prst="rect">
            <a:avLst/>
          </a:prstGeom>
        </p:spPr>
      </p:pic>
      <p:pic>
        <p:nvPicPr>
          <p:cNvPr id="11" name="Picture 10">
            <a:extLst>
              <a:ext uri="{FF2B5EF4-FFF2-40B4-BE49-F238E27FC236}">
                <a16:creationId xmlns:a16="http://schemas.microsoft.com/office/drawing/2014/main" id="{ADA5AA49-AB0E-4A2C-88ED-4525931F8E28}"/>
              </a:ext>
            </a:extLst>
          </p:cNvPr>
          <p:cNvPicPr>
            <a:picLocks noChangeAspect="1"/>
          </p:cNvPicPr>
          <p:nvPr/>
        </p:nvPicPr>
        <p:blipFill>
          <a:blip r:embed="rId5"/>
          <a:stretch>
            <a:fillRect/>
          </a:stretch>
        </p:blipFill>
        <p:spPr>
          <a:xfrm>
            <a:off x="6597187" y="4589287"/>
            <a:ext cx="5217698" cy="1982110"/>
          </a:xfrm>
          <a:prstGeom prst="rect">
            <a:avLst/>
          </a:prstGeom>
        </p:spPr>
      </p:pic>
      <p:sp>
        <p:nvSpPr>
          <p:cNvPr id="12" name="Content Placeholder 2">
            <a:extLst>
              <a:ext uri="{FF2B5EF4-FFF2-40B4-BE49-F238E27FC236}">
                <a16:creationId xmlns:a16="http://schemas.microsoft.com/office/drawing/2014/main" id="{1ED8AC03-CB13-45C7-B411-7584C6FE4E9D}"/>
              </a:ext>
            </a:extLst>
          </p:cNvPr>
          <p:cNvSpPr txBox="1">
            <a:spLocks/>
          </p:cNvSpPr>
          <p:nvPr/>
        </p:nvSpPr>
        <p:spPr>
          <a:xfrm>
            <a:off x="6886168" y="4152182"/>
            <a:ext cx="4639736" cy="43710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t>Imports of Goods &amp; Services</a:t>
            </a:r>
          </a:p>
          <a:p>
            <a:endParaRPr lang="en-US" dirty="0"/>
          </a:p>
        </p:txBody>
      </p:sp>
    </p:spTree>
    <p:extLst>
      <p:ext uri="{BB962C8B-B14F-4D97-AF65-F5344CB8AC3E}">
        <p14:creationId xmlns:p14="http://schemas.microsoft.com/office/powerpoint/2010/main" val="514138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A521-9A19-4D73-B4A9-AD75C024FC98}"/>
              </a:ext>
            </a:extLst>
          </p:cNvPr>
          <p:cNvSpPr>
            <a:spLocks noGrp="1"/>
          </p:cNvSpPr>
          <p:nvPr>
            <p:ph type="title"/>
          </p:nvPr>
        </p:nvSpPr>
        <p:spPr/>
        <p:txBody>
          <a:bodyPr/>
          <a:lstStyle/>
          <a:p>
            <a:r>
              <a:rPr lang="en-US" dirty="0"/>
              <a:t>Scatter Plots(Contd..)</a:t>
            </a:r>
          </a:p>
        </p:txBody>
      </p:sp>
      <p:sp>
        <p:nvSpPr>
          <p:cNvPr id="3" name="Content Placeholder 2">
            <a:extLst>
              <a:ext uri="{FF2B5EF4-FFF2-40B4-BE49-F238E27FC236}">
                <a16:creationId xmlns:a16="http://schemas.microsoft.com/office/drawing/2014/main" id="{0298BBF6-0504-4DD5-8CD8-1B31108F8088}"/>
              </a:ext>
            </a:extLst>
          </p:cNvPr>
          <p:cNvSpPr>
            <a:spLocks noGrp="1"/>
          </p:cNvSpPr>
          <p:nvPr>
            <p:ph sz="half" idx="1"/>
          </p:nvPr>
        </p:nvSpPr>
        <p:spPr>
          <a:xfrm>
            <a:off x="1097280" y="1843105"/>
            <a:ext cx="4639736" cy="437105"/>
          </a:xfrm>
        </p:spPr>
        <p:txBody>
          <a:bodyPr/>
          <a:lstStyle/>
          <a:p>
            <a:r>
              <a:rPr lang="en-US" dirty="0"/>
              <a:t>Merchandise exports</a:t>
            </a:r>
          </a:p>
        </p:txBody>
      </p:sp>
      <p:sp>
        <p:nvSpPr>
          <p:cNvPr id="6" name="Content Placeholder 2">
            <a:extLst>
              <a:ext uri="{FF2B5EF4-FFF2-40B4-BE49-F238E27FC236}">
                <a16:creationId xmlns:a16="http://schemas.microsoft.com/office/drawing/2014/main" id="{602B5869-B513-4C5F-8C46-8EF0C2B52E7D}"/>
              </a:ext>
            </a:extLst>
          </p:cNvPr>
          <p:cNvSpPr txBox="1">
            <a:spLocks/>
          </p:cNvSpPr>
          <p:nvPr/>
        </p:nvSpPr>
        <p:spPr>
          <a:xfrm>
            <a:off x="6840255" y="1831527"/>
            <a:ext cx="4639736" cy="43710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t>Trade</a:t>
            </a:r>
          </a:p>
        </p:txBody>
      </p:sp>
      <p:sp>
        <p:nvSpPr>
          <p:cNvPr id="8" name="Content Placeholder 2">
            <a:extLst>
              <a:ext uri="{FF2B5EF4-FFF2-40B4-BE49-F238E27FC236}">
                <a16:creationId xmlns:a16="http://schemas.microsoft.com/office/drawing/2014/main" id="{5B9CA546-B869-4661-8D86-3A978A0C4C13}"/>
              </a:ext>
            </a:extLst>
          </p:cNvPr>
          <p:cNvSpPr txBox="1">
            <a:spLocks/>
          </p:cNvSpPr>
          <p:nvPr/>
        </p:nvSpPr>
        <p:spPr>
          <a:xfrm>
            <a:off x="3776132" y="4197594"/>
            <a:ext cx="4639736" cy="43710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t>Received revenue</a:t>
            </a:r>
          </a:p>
          <a:p>
            <a:endParaRPr lang="en-US" dirty="0"/>
          </a:p>
        </p:txBody>
      </p:sp>
      <p:pic>
        <p:nvPicPr>
          <p:cNvPr id="4" name="Picture 3">
            <a:extLst>
              <a:ext uri="{FF2B5EF4-FFF2-40B4-BE49-F238E27FC236}">
                <a16:creationId xmlns:a16="http://schemas.microsoft.com/office/drawing/2014/main" id="{12EA91F9-E30B-4988-8B20-C1E29950E3F3}"/>
              </a:ext>
            </a:extLst>
          </p:cNvPr>
          <p:cNvPicPr>
            <a:picLocks noChangeAspect="1"/>
          </p:cNvPicPr>
          <p:nvPr/>
        </p:nvPicPr>
        <p:blipFill>
          <a:blip r:embed="rId2"/>
          <a:stretch>
            <a:fillRect/>
          </a:stretch>
        </p:blipFill>
        <p:spPr>
          <a:xfrm>
            <a:off x="776671" y="2157933"/>
            <a:ext cx="5319329" cy="2059914"/>
          </a:xfrm>
          <a:prstGeom prst="rect">
            <a:avLst/>
          </a:prstGeom>
        </p:spPr>
      </p:pic>
      <p:pic>
        <p:nvPicPr>
          <p:cNvPr id="9" name="Picture 8">
            <a:extLst>
              <a:ext uri="{FF2B5EF4-FFF2-40B4-BE49-F238E27FC236}">
                <a16:creationId xmlns:a16="http://schemas.microsoft.com/office/drawing/2014/main" id="{3336451B-CCDB-4B24-9088-5BA5341E5DC7}"/>
              </a:ext>
            </a:extLst>
          </p:cNvPr>
          <p:cNvPicPr>
            <a:picLocks noChangeAspect="1"/>
          </p:cNvPicPr>
          <p:nvPr/>
        </p:nvPicPr>
        <p:blipFill>
          <a:blip r:embed="rId3"/>
          <a:stretch>
            <a:fillRect/>
          </a:stretch>
        </p:blipFill>
        <p:spPr>
          <a:xfrm>
            <a:off x="6425443" y="2180450"/>
            <a:ext cx="5319329" cy="1982110"/>
          </a:xfrm>
          <a:prstGeom prst="rect">
            <a:avLst/>
          </a:prstGeom>
        </p:spPr>
      </p:pic>
      <p:pic>
        <p:nvPicPr>
          <p:cNvPr id="13" name="Picture 12">
            <a:extLst>
              <a:ext uri="{FF2B5EF4-FFF2-40B4-BE49-F238E27FC236}">
                <a16:creationId xmlns:a16="http://schemas.microsoft.com/office/drawing/2014/main" id="{722A7407-3A54-4B72-9212-A3C67F2DE3F3}"/>
              </a:ext>
            </a:extLst>
          </p:cNvPr>
          <p:cNvPicPr>
            <a:picLocks noChangeAspect="1"/>
          </p:cNvPicPr>
          <p:nvPr/>
        </p:nvPicPr>
        <p:blipFill>
          <a:blip r:embed="rId4"/>
          <a:stretch>
            <a:fillRect/>
          </a:stretch>
        </p:blipFill>
        <p:spPr>
          <a:xfrm>
            <a:off x="3466815" y="4559159"/>
            <a:ext cx="5319329" cy="2155707"/>
          </a:xfrm>
          <a:prstGeom prst="rect">
            <a:avLst/>
          </a:prstGeom>
        </p:spPr>
      </p:pic>
    </p:spTree>
    <p:extLst>
      <p:ext uri="{BB962C8B-B14F-4D97-AF65-F5344CB8AC3E}">
        <p14:creationId xmlns:p14="http://schemas.microsoft.com/office/powerpoint/2010/main" val="3559757782"/>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687</Words>
  <Application>Microsoft Office PowerPoint</Application>
  <PresentationFormat>Widescreen</PresentationFormat>
  <Paragraphs>107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Bookman Old Style</vt:lpstr>
      <vt:lpstr>Calibri</vt:lpstr>
      <vt:lpstr>Franklin Gothic Book</vt:lpstr>
      <vt:lpstr>Wingdings</vt:lpstr>
      <vt:lpstr>1_RetrospectVTI</vt:lpstr>
      <vt:lpstr>Title: WoRLD of World</vt:lpstr>
      <vt:lpstr>WoRLD or World Revenue Longitudinal Data is compilation of government tax and non-tax revenues from IMF's Government Financial Statistics. It's strength lies primarily in the breadth of its countries and time. This dataset can be used to encourage the analytical work on revenue, policy and administration, and macro fiscal policy more generally, particularly in relation to developing economies.  In this project we will pe predicting the GNI for 2040 using TS analysis.</vt:lpstr>
      <vt:lpstr>Objective</vt:lpstr>
      <vt:lpstr>WORKFLOW</vt:lpstr>
      <vt:lpstr>Visualization</vt:lpstr>
      <vt:lpstr>Attributes Visualization</vt:lpstr>
      <vt:lpstr>Attributes Visualization(Contd..)</vt:lpstr>
      <vt:lpstr>Scatter Plots</vt:lpstr>
      <vt:lpstr>Scatter Plots(Contd..)</vt:lpstr>
      <vt:lpstr>MODELS USED</vt:lpstr>
      <vt:lpstr>MODEL Result</vt:lpstr>
      <vt:lpstr>Time Series Analysis of GNI (USA)</vt:lpstr>
      <vt:lpstr>Time Series Analysis (Contd.)</vt:lpstr>
      <vt:lpstr>Conclusion</vt:lpstr>
      <vt:lpstr>WorkLoad Distribution</vt:lpstr>
      <vt:lpstr>Q &amp; 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2020-03-09T14:32:43Z</dcterms:created>
  <dcterms:modified xsi:type="dcterms:W3CDTF">2020-03-17T01:56:49Z</dcterms:modified>
</cp:coreProperties>
</file>